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7" r:id="rId2"/>
    <p:sldId id="256" r:id="rId3"/>
  </p:sldIdLst>
  <p:sldSz cx="15119350" cy="1069181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3300"/>
    <a:srgbClr val="FFC902"/>
    <a:srgbClr val="9ADA55"/>
    <a:srgbClr val="FF9999"/>
    <a:srgbClr val="FF6CA1"/>
    <a:srgbClr val="FF0202"/>
    <a:srgbClr val="02B9FB"/>
    <a:srgbClr val="FF0066"/>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4660"/>
  </p:normalViewPr>
  <p:slideViewPr>
    <p:cSldViewPr snapToGrid="0" showGuides="1">
      <p:cViewPr>
        <p:scale>
          <a:sx n="100" d="100"/>
          <a:sy n="100" d="100"/>
        </p:scale>
        <p:origin x="72" y="-3456"/>
      </p:cViewPr>
      <p:guideLst/>
    </p:cSldViewPr>
  </p:slideViewPr>
  <p:notesTextViewPr>
    <p:cViewPr>
      <p:scale>
        <a:sx n="1" d="1"/>
        <a:sy n="1" d="1"/>
      </p:scale>
      <p:origin x="0" y="0"/>
    </p:cViewPr>
  </p:notesTextViewPr>
  <p:gridSpacing cx="46800" cy="46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507168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1902778"/>
      </p:ext>
    </p:extLst>
  </p:cSld>
  <p:clrMap bg1="lt1" tx1="dk1" bg2="lt2" tx2="dk2" accent1="accent1" accent2="accent2" accent3="accent3" accent4="accent4" accent5="accent5" accent6="accent6" hlink="hlink" folHlink="folHlink"/>
  <p:sldLayoutIdLst>
    <p:sldLayoutId id="2147483713"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 userDrawn="1">
          <p15:clr>
            <a:srgbClr val="F26B43"/>
          </p15:clr>
        </p15:guide>
        <p15:guide id="2" pos="68" userDrawn="1">
          <p15:clr>
            <a:srgbClr val="F26B43"/>
          </p15:clr>
        </p15:guide>
        <p15:guide id="3" pos="9454" userDrawn="1">
          <p15:clr>
            <a:srgbClr val="F26B43"/>
          </p15:clr>
        </p15:guide>
        <p15:guide id="4" orient="horz" pos="6666" userDrawn="1">
          <p15:clr>
            <a:srgbClr val="F26B43"/>
          </p15:clr>
        </p15:guide>
        <p15:guide id="5" pos="476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額縁 3">
            <a:extLst>
              <a:ext uri="{FF2B5EF4-FFF2-40B4-BE49-F238E27FC236}">
                <a16:creationId xmlns:a16="http://schemas.microsoft.com/office/drawing/2014/main" id="{00000000-0008-0000-0200-000002000000}"/>
              </a:ext>
            </a:extLst>
          </p:cNvPr>
          <p:cNvSpPr/>
          <p:nvPr/>
        </p:nvSpPr>
        <p:spPr>
          <a:xfrm>
            <a:off x="8013700" y="448469"/>
            <a:ext cx="6610350" cy="1870075"/>
          </a:xfrm>
          <a:prstGeom prst="bevel">
            <a:avLst>
              <a:gd name="adj" fmla="val 8935"/>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rgbClr val="FF0000"/>
              </a:solidFill>
            </a:endParaRPr>
          </a:p>
        </p:txBody>
      </p:sp>
      <p:sp>
        <p:nvSpPr>
          <p:cNvPr id="69" name="Text Box 1">
            <a:extLst>
              <a:ext uri="{FF2B5EF4-FFF2-40B4-BE49-F238E27FC236}">
                <a16:creationId xmlns:a16="http://schemas.microsoft.com/office/drawing/2014/main" id="{00000000-0008-0000-0200-000003000000}"/>
              </a:ext>
            </a:extLst>
          </p:cNvPr>
          <p:cNvSpPr txBox="1">
            <a:spLocks noChangeArrowheads="1"/>
          </p:cNvSpPr>
          <p:nvPr/>
        </p:nvSpPr>
        <p:spPr bwMode="auto">
          <a:xfrm>
            <a:off x="8385176" y="794545"/>
            <a:ext cx="5743574" cy="485774"/>
          </a:xfrm>
          <a:prstGeom prst="rect">
            <a:avLst/>
          </a:prstGeom>
          <a:noFill/>
          <a:ln w="9525">
            <a:noFill/>
            <a:miter lim="800000"/>
            <a:headEnd/>
            <a:tailEnd/>
          </a:ln>
        </p:spPr>
        <p:txBody>
          <a:bodyPr wrap="square" lIns="27432" tIns="18288"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2400" b="1" i="0" u="none" strike="noStrik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400" b="1" i="0" u="none" strike="noStrik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2000" b="1" i="0" u="none" strike="noStrik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72" name="Text Box 2">
            <a:extLst>
              <a:ext uri="{FF2B5EF4-FFF2-40B4-BE49-F238E27FC236}">
                <a16:creationId xmlns:a16="http://schemas.microsoft.com/office/drawing/2014/main" id="{00000000-0008-0000-0200-000004000000}"/>
              </a:ext>
            </a:extLst>
          </p:cNvPr>
          <p:cNvSpPr txBox="1">
            <a:spLocks noChangeArrowheads="1"/>
          </p:cNvSpPr>
          <p:nvPr/>
        </p:nvSpPr>
        <p:spPr bwMode="auto">
          <a:xfrm>
            <a:off x="8108950" y="1146968"/>
            <a:ext cx="6391275" cy="460375"/>
          </a:xfrm>
          <a:prstGeom prst="rect">
            <a:avLst/>
          </a:prstGeom>
          <a:noFill/>
          <a:ln w="9525">
            <a:noFill/>
            <a:miter lim="800000"/>
            <a:headEnd/>
            <a:tailEnd/>
          </a:ln>
        </p:spPr>
        <p:txBody>
          <a:bodyPr wrap="square" lIns="27432" tIns="18288"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3200" b="1" i="0" u="none" strike="noStrik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西区赤い羽根地域ささえあい助成</a:t>
            </a:r>
          </a:p>
        </p:txBody>
      </p:sp>
      <p:sp>
        <p:nvSpPr>
          <p:cNvPr id="75" name="Text Box 5">
            <a:extLst>
              <a:ext uri="{FF2B5EF4-FFF2-40B4-BE49-F238E27FC236}">
                <a16:creationId xmlns:a16="http://schemas.microsoft.com/office/drawing/2014/main" id="{00000000-0008-0000-0200-000006000000}"/>
              </a:ext>
            </a:extLst>
          </p:cNvPr>
          <p:cNvSpPr txBox="1">
            <a:spLocks noChangeArrowheads="1"/>
          </p:cNvSpPr>
          <p:nvPr/>
        </p:nvSpPr>
        <p:spPr bwMode="auto">
          <a:xfrm>
            <a:off x="10328275" y="1591583"/>
            <a:ext cx="1857376" cy="581026"/>
          </a:xfrm>
          <a:prstGeom prst="rect">
            <a:avLst/>
          </a:prstGeom>
          <a:noFill/>
          <a:ln w="9525">
            <a:noFill/>
            <a:miter lim="800000"/>
            <a:headEnd/>
            <a:tailEnd/>
          </a:ln>
        </p:spPr>
        <p:txBody>
          <a:bodyPr wrap="square" lIns="27432" tIns="18288"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2400" b="1" i="0" u="none" strike="noStrike" baseline="0" dirty="0">
                <a:solidFill>
                  <a:schemeClr val="bg1"/>
                </a:solidFill>
                <a:latin typeface="ＭＳ Ｐゴシック"/>
                <a:ea typeface="ＭＳ Ｐゴシック"/>
              </a:rPr>
              <a:t>募 集 要 項</a:t>
            </a:r>
          </a:p>
        </p:txBody>
      </p:sp>
      <p:pic>
        <p:nvPicPr>
          <p:cNvPr id="77" name="図 76">
            <a:extLst>
              <a:ext uri="{FF2B5EF4-FFF2-40B4-BE49-F238E27FC236}">
                <a16:creationId xmlns:a16="http://schemas.microsoft.com/office/drawing/2014/main" id="{00000000-0008-0000-0200-00000A000000}"/>
              </a:ext>
            </a:extLst>
          </p:cNvPr>
          <p:cNvPicPr>
            <a:picLocks noChangeAspect="1"/>
          </p:cNvPicPr>
          <p:nvPr/>
        </p:nvPicPr>
        <p:blipFill rotWithShape="1">
          <a:blip r:embed="rId2">
            <a:extLst>
              <a:ext uri="{28A0092B-C50C-407E-A947-70E740481C1C}">
                <a14:useLocalDpi xmlns:a14="http://schemas.microsoft.com/office/drawing/2010/main" val="0"/>
              </a:ext>
            </a:extLst>
          </a:blip>
          <a:srcRect l="14563" t="21513" r="17002" b="29916"/>
          <a:stretch/>
        </p:blipFill>
        <p:spPr>
          <a:xfrm>
            <a:off x="9309190" y="2832377"/>
            <a:ext cx="4031798" cy="4027671"/>
          </a:xfrm>
          <a:prstGeom prst="rect">
            <a:avLst/>
          </a:prstGeom>
        </p:spPr>
      </p:pic>
      <p:sp>
        <p:nvSpPr>
          <p:cNvPr id="79" name="Text Box 53">
            <a:extLst>
              <a:ext uri="{FF2B5EF4-FFF2-40B4-BE49-F238E27FC236}">
                <a16:creationId xmlns:a16="http://schemas.microsoft.com/office/drawing/2014/main" id="{00000000-0008-0000-0200-00000B000000}"/>
              </a:ext>
            </a:extLst>
          </p:cNvPr>
          <p:cNvSpPr txBox="1">
            <a:spLocks noChangeArrowheads="1"/>
          </p:cNvSpPr>
          <p:nvPr/>
        </p:nvSpPr>
        <p:spPr bwMode="auto">
          <a:xfrm>
            <a:off x="12249695" y="6432828"/>
            <a:ext cx="1932305" cy="643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800"/>
              </a:lnSpc>
              <a:spcAft>
                <a:spcPts val="0"/>
              </a:spcAft>
            </a:pP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西区マスコットキャラクター</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800"/>
              </a:lnSpc>
              <a:spcAft>
                <a:spcPts val="0"/>
              </a:spcAft>
            </a:pP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神戸ウエストン</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800"/>
              </a:lnSpc>
              <a:spcAft>
                <a:spcPts val="0"/>
              </a:spcAft>
            </a:pPr>
            <a:r>
              <a:rPr lang="en-US" sz="500" kern="100" dirty="0">
                <a:effectLst/>
                <a:latin typeface="Meiryo UI" panose="020B0604030504040204" pitchFamily="50" charset="-128"/>
                <a:ea typeface="Meiryo UI" panose="020B0604030504040204" pitchFamily="50" charset="-128"/>
                <a:cs typeface="Times New Roman" panose="02020603050405020304" pitchFamily="18" charset="0"/>
              </a:rPr>
              <a:t>©2013</a:t>
            </a:r>
            <a:r>
              <a:rPr lang="ja-JP" sz="500" kern="100" dirty="0">
                <a:effectLst/>
                <a:latin typeface="Meiryo UI" panose="020B0604030504040204" pitchFamily="50" charset="-128"/>
                <a:ea typeface="Meiryo UI" panose="020B0604030504040204" pitchFamily="50" charset="-128"/>
                <a:cs typeface="Times New Roman" panose="02020603050405020304" pitchFamily="18" charset="0"/>
              </a:rPr>
              <a:t>神戸市西区</a:t>
            </a:r>
            <a:r>
              <a:rPr lang="en-US" sz="500" kern="100" dirty="0">
                <a:effectLst/>
                <a:latin typeface="Meiryo UI" panose="020B0604030504040204" pitchFamily="50" charset="-128"/>
                <a:ea typeface="Meiryo UI" panose="020B0604030504040204" pitchFamily="50" charset="-128"/>
                <a:cs typeface="Times New Roman" panose="02020603050405020304" pitchFamily="18" charset="0"/>
              </a:rPr>
              <a:t>No.R0</a:t>
            </a:r>
            <a:r>
              <a:rPr lang="en-US" sz="500" kern="100" dirty="0">
                <a:latin typeface="Meiryo UI" panose="020B0604030504040204" pitchFamily="50" charset="-128"/>
                <a:ea typeface="Meiryo UI" panose="020B0604030504040204" pitchFamily="50" charset="-128"/>
                <a:cs typeface="Times New Roman" panose="02020603050405020304" pitchFamily="18" charset="0"/>
              </a:rPr>
              <a:t>4</a:t>
            </a:r>
            <a:r>
              <a:rPr lang="en-US" sz="500" kern="100" dirty="0">
                <a:effectLst/>
                <a:latin typeface="Meiryo UI" panose="020B0604030504040204" pitchFamily="50" charset="-128"/>
                <a:ea typeface="Meiryo UI" panose="020B0604030504040204" pitchFamily="50" charset="-128"/>
                <a:cs typeface="Times New Roman" panose="02020603050405020304" pitchFamily="18" charset="0"/>
              </a:rPr>
              <a:t>-00</a:t>
            </a:r>
            <a:r>
              <a:rPr lang="en-US" sz="500" kern="100" dirty="0">
                <a:latin typeface="Meiryo UI" panose="020B0604030504040204" pitchFamily="50" charset="-128"/>
                <a:ea typeface="Meiryo UI" panose="020B0604030504040204" pitchFamily="50" charset="-128"/>
                <a:cs typeface="Times New Roman" panose="02020603050405020304" pitchFamily="18" charset="0"/>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テキスト ボックス 80">
            <a:extLst>
              <a:ext uri="{FF2B5EF4-FFF2-40B4-BE49-F238E27FC236}">
                <a16:creationId xmlns:a16="http://schemas.microsoft.com/office/drawing/2014/main" id="{12BAFC3D-7F9A-43C5-BA4C-D6E352FD41FC}"/>
              </a:ext>
            </a:extLst>
          </p:cNvPr>
          <p:cNvSpPr txBox="1"/>
          <p:nvPr/>
        </p:nvSpPr>
        <p:spPr>
          <a:xfrm>
            <a:off x="8013700" y="7134801"/>
            <a:ext cx="6622325" cy="2646878"/>
          </a:xfrm>
          <a:prstGeom prst="rect">
            <a:avLst/>
          </a:prstGeom>
          <a:noFill/>
        </p:spPr>
        <p:txBody>
          <a:bodyPr wrap="square">
            <a:spAutoFit/>
          </a:bodyPr>
          <a:lstStyle/>
          <a:p>
            <a:pPr algn="ct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地域で集められた募金を、地域のために有効に活用できる団体を募集します！</a:t>
            </a:r>
            <a:endParaRPr lang="en-US" altLang="ja-JP" sz="1400" dirty="0">
              <a:solidFill>
                <a:srgbClr val="FF0000"/>
              </a:solidFill>
              <a:latin typeface="Meiryo UI" panose="020B0604030504040204" pitchFamily="50" charset="-128"/>
              <a:ea typeface="Meiryo UI" panose="020B0604030504040204" pitchFamily="50" charset="-128"/>
            </a:endParaRPr>
          </a:p>
          <a:p>
            <a:endParaRPr lang="en-US" altLang="ja-JP" sz="1400" dirty="0">
              <a:solidFill>
                <a:srgbClr val="FF0000"/>
              </a:solidFill>
              <a:latin typeface="Meiryo UI" panose="020B0604030504040204" pitchFamily="50" charset="-128"/>
              <a:ea typeface="Meiryo UI" panose="020B0604030504040204" pitchFamily="50" charset="-128"/>
            </a:endParaRPr>
          </a:p>
          <a:p>
            <a:r>
              <a:rPr lang="ja-JP" altLang="en-US" sz="1400" dirty="0">
                <a:solidFill>
                  <a:srgbClr val="FF0000"/>
                </a:solidFill>
                <a:latin typeface="Meiryo UI" panose="020B0604030504040204" pitchFamily="50" charset="-128"/>
                <a:ea typeface="Meiryo UI" panose="020B0604030504040204" pitchFamily="50" charset="-128"/>
              </a:rPr>
              <a:t>　      神戸市西区内で、</a:t>
            </a:r>
            <a:endParaRPr lang="en-US" altLang="ja-JP" sz="1400" dirty="0">
              <a:solidFill>
                <a:srgbClr val="FF0000"/>
              </a:solidFill>
              <a:latin typeface="Meiryo UI" panose="020B0604030504040204" pitchFamily="50" charset="-128"/>
              <a:ea typeface="Meiryo UI" panose="020B0604030504040204" pitchFamily="50" charset="-128"/>
            </a:endParaRPr>
          </a:p>
          <a:p>
            <a:r>
              <a:rPr lang="en-US" altLang="ja-JP" dirty="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「だれもが安心して暮らすことができる地域づくり事業」、</a:t>
            </a:r>
            <a:endParaRPr lang="en-US" altLang="ja-JP" dirty="0">
              <a:solidFill>
                <a:srgbClr val="002060"/>
              </a:solidFill>
              <a:latin typeface="Meiryo UI" panose="020B0604030504040204" pitchFamily="50" charset="-128"/>
              <a:ea typeface="Meiryo UI" panose="020B0604030504040204" pitchFamily="50" charset="-128"/>
            </a:endParaRPr>
          </a:p>
          <a:p>
            <a:r>
              <a:rPr lang="en-US" altLang="ja-JP" dirty="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「地域福祉課題の解決に取り組む事業」</a:t>
            </a:r>
            <a:r>
              <a:rPr lang="ja-JP" altLang="en-US" sz="1400" dirty="0">
                <a:solidFill>
                  <a:srgbClr val="FF0000"/>
                </a:solidFill>
                <a:latin typeface="Meiryo UI" panose="020B0604030504040204" pitchFamily="50" charset="-128"/>
                <a:ea typeface="Meiryo UI" panose="020B0604030504040204" pitchFamily="50" charset="-128"/>
              </a:rPr>
              <a:t>を対象とします。</a:t>
            </a:r>
            <a:endParaRPr lang="en-US" altLang="ja-JP" sz="1400" dirty="0">
              <a:solidFill>
                <a:srgbClr val="FF0000"/>
              </a:solidFill>
              <a:latin typeface="Meiryo UI" panose="020B0604030504040204" pitchFamily="50" charset="-128"/>
              <a:ea typeface="Meiryo UI" panose="020B0604030504040204" pitchFamily="50" charset="-128"/>
            </a:endParaRPr>
          </a:p>
          <a:p>
            <a:endParaRPr lang="en-US" altLang="ja-JP" sz="1400" dirty="0">
              <a:solidFill>
                <a:srgbClr val="FF0000"/>
              </a:solidFill>
              <a:latin typeface="Meiryo UI" panose="020B0604030504040204" pitchFamily="50" charset="-128"/>
              <a:ea typeface="Meiryo UI" panose="020B0604030504040204" pitchFamily="50" charset="-128"/>
            </a:endParaRPr>
          </a:p>
          <a:p>
            <a:pPr algn="ctr"/>
            <a:r>
              <a:rPr lang="ja-JP" altLang="en-US" sz="1400" dirty="0">
                <a:solidFill>
                  <a:srgbClr val="FF0000"/>
                </a:solidFill>
                <a:latin typeface="Meiryo UI" panose="020B0604030504040204" pitchFamily="50" charset="-128"/>
                <a:ea typeface="Meiryo UI" panose="020B0604030504040204" pitchFamily="50" charset="-128"/>
              </a:rPr>
              <a:t>　助成をご希望の方は、本募集要項をご参照のうえ、申請ください。</a:t>
            </a:r>
            <a:endParaRPr lang="en-US" altLang="ja-JP" sz="1400" dirty="0">
              <a:solidFill>
                <a:srgbClr val="FF0000"/>
              </a:solidFill>
              <a:latin typeface="Meiryo UI" panose="020B0604030504040204" pitchFamily="50" charset="-128"/>
              <a:ea typeface="Meiryo UI" panose="020B0604030504040204" pitchFamily="50" charset="-128"/>
            </a:endParaRPr>
          </a:p>
          <a:p>
            <a:endParaRPr lang="en-US" altLang="ja-JP" sz="1400" dirty="0">
              <a:solidFill>
                <a:srgbClr val="FF0000"/>
              </a:solidFill>
              <a:latin typeface="Meiryo UI" panose="020B0604030504040204" pitchFamily="50" charset="-128"/>
              <a:ea typeface="Meiryo UI" panose="020B0604030504040204" pitchFamily="50" charset="-128"/>
            </a:endParaRPr>
          </a:p>
          <a:p>
            <a:pPr algn="ctr"/>
            <a:r>
              <a:rPr lang="ja-JP" altLang="en-US" sz="1400" dirty="0">
                <a:solidFill>
                  <a:srgbClr val="FF0000"/>
                </a:solidFill>
                <a:latin typeface="Meiryo UI" panose="020B0604030504040204" pitchFamily="50" charset="-128"/>
                <a:ea typeface="Meiryo UI" panose="020B0604030504040204" pitchFamily="50" charset="-128"/>
              </a:rPr>
              <a:t>　神戸市西区内で地域福祉の推進に取り組まれている</a:t>
            </a:r>
            <a:endParaRPr lang="en-US" altLang="ja-JP" sz="1400" dirty="0">
              <a:solidFill>
                <a:srgbClr val="FF0000"/>
              </a:solidFill>
              <a:latin typeface="Meiryo UI" panose="020B0604030504040204" pitchFamily="50" charset="-128"/>
              <a:ea typeface="Meiryo UI" panose="020B0604030504040204" pitchFamily="50" charset="-128"/>
            </a:endParaRPr>
          </a:p>
          <a:p>
            <a:pPr algn="ctr"/>
            <a:r>
              <a:rPr lang="ja-JP" altLang="en-US" sz="1400" dirty="0">
                <a:solidFill>
                  <a:srgbClr val="FF0000"/>
                </a:solidFill>
                <a:latin typeface="Meiryo UI" panose="020B0604030504040204" pitchFamily="50" charset="-128"/>
                <a:ea typeface="Meiryo UI" panose="020B0604030504040204" pitchFamily="50" charset="-128"/>
              </a:rPr>
              <a:t>皆さまからのご応募をお待ちしています！</a:t>
            </a:r>
            <a:endParaRPr lang="en-US" altLang="ja-JP" sz="1400" dirty="0">
              <a:solidFill>
                <a:srgbClr val="FF0000"/>
              </a:solidFill>
              <a:latin typeface="Meiryo UI" panose="020B0604030504040204" pitchFamily="50" charset="-128"/>
              <a:ea typeface="Meiryo UI" panose="020B0604030504040204" pitchFamily="50" charset="-128"/>
            </a:endParaRPr>
          </a:p>
          <a:p>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7C5FFA7A-2B6E-41DF-A9E2-2DD502EACAC4}"/>
              </a:ext>
            </a:extLst>
          </p:cNvPr>
          <p:cNvSpPr txBox="1"/>
          <p:nvPr/>
        </p:nvSpPr>
        <p:spPr>
          <a:xfrm>
            <a:off x="8013699" y="9874012"/>
            <a:ext cx="6622325" cy="369332"/>
          </a:xfrm>
          <a:prstGeom prst="rect">
            <a:avLst/>
          </a:prstGeom>
          <a:solidFill>
            <a:schemeClr val="accent2">
              <a:lumMod val="75000"/>
            </a:schemeClr>
          </a:solidFill>
        </p:spPr>
        <p:txBody>
          <a:bodyPr wrap="square">
            <a:spAutoFit/>
          </a:bodyPr>
          <a:lstStyle/>
          <a:p>
            <a:pPr algn="ctr"/>
            <a:r>
              <a:rPr lang="zh-CN" altLang="en-US" sz="1800" b="1" i="0" u="none" strike="noStrike" dirty="0">
                <a:solidFill>
                  <a:schemeClr val="bg1"/>
                </a:solidFill>
                <a:effectLst/>
                <a:latin typeface="Meiryo UI" panose="020B0604030504040204" pitchFamily="50" charset="-128"/>
                <a:ea typeface="Meiryo UI" panose="020B0604030504040204" pitchFamily="50" charset="-128"/>
              </a:rPr>
              <a:t>社会福祉法人　神戸市西区社会福祉協議会</a:t>
            </a:r>
            <a:r>
              <a:rPr lang="zh-CN" altLang="en-US" dirty="0">
                <a:solidFill>
                  <a:schemeClr val="bg1"/>
                </a:solidFill>
              </a:rPr>
              <a:t> </a:t>
            </a:r>
            <a:endParaRPr lang="ja-JP" altLang="en-US" dirty="0">
              <a:solidFill>
                <a:schemeClr val="bg1"/>
              </a:solidFill>
            </a:endParaRPr>
          </a:p>
        </p:txBody>
      </p:sp>
      <p:sp>
        <p:nvSpPr>
          <p:cNvPr id="10" name="テキスト ボックス 9">
            <a:extLst>
              <a:ext uri="{FF2B5EF4-FFF2-40B4-BE49-F238E27FC236}">
                <a16:creationId xmlns:a16="http://schemas.microsoft.com/office/drawing/2014/main" id="{96AE6815-0CD1-4A6C-8E89-BB9903C6B653}"/>
              </a:ext>
            </a:extLst>
          </p:cNvPr>
          <p:cNvSpPr txBox="1"/>
          <p:nvPr/>
        </p:nvSpPr>
        <p:spPr>
          <a:xfrm>
            <a:off x="483326" y="4185704"/>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11</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．助成金の返還</a:t>
            </a:r>
            <a:endParaRPr lang="ja-JP" altLang="en-US" sz="1600" dirty="0">
              <a:solidFill>
                <a:schemeClr val="bg1"/>
              </a:solidFill>
            </a:endParaRPr>
          </a:p>
        </p:txBody>
      </p:sp>
      <p:sp>
        <p:nvSpPr>
          <p:cNvPr id="11" name="テキスト ボックス 10">
            <a:extLst>
              <a:ext uri="{FF2B5EF4-FFF2-40B4-BE49-F238E27FC236}">
                <a16:creationId xmlns:a16="http://schemas.microsoft.com/office/drawing/2014/main" id="{9EC5AACC-612E-435A-B8CC-068E53915A82}"/>
              </a:ext>
            </a:extLst>
          </p:cNvPr>
          <p:cNvSpPr txBox="1"/>
          <p:nvPr/>
        </p:nvSpPr>
        <p:spPr>
          <a:xfrm>
            <a:off x="483325" y="6578543"/>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13</a:t>
            </a:r>
            <a:r>
              <a:rPr lang="ja-JP" altLang="en-US" sz="1600" b="1" dirty="0">
                <a:solidFill>
                  <a:schemeClr val="bg1"/>
                </a:solidFill>
                <a:latin typeface="Meiryo UI" panose="020B0604030504040204" pitchFamily="50" charset="-128"/>
                <a:ea typeface="Meiryo UI" panose="020B0604030504040204" pitchFamily="50" charset="-128"/>
              </a:rPr>
              <a:t>．報告の手続き</a:t>
            </a:r>
            <a:endParaRPr lang="en-US" altLang="ja-JP" sz="1600" b="1" i="0" u="none" strike="noStrike" dirty="0">
              <a:solidFill>
                <a:schemeClr val="bg1"/>
              </a:solidFill>
              <a:effectLst/>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865DC33-4DD6-4F55-9DA2-B23D376070F6}"/>
              </a:ext>
            </a:extLst>
          </p:cNvPr>
          <p:cNvSpPr txBox="1"/>
          <p:nvPr/>
        </p:nvSpPr>
        <p:spPr>
          <a:xfrm>
            <a:off x="496159" y="8619847"/>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14</a:t>
            </a:r>
            <a:r>
              <a:rPr lang="ja-JP" altLang="en-US" sz="1600" b="1" dirty="0">
                <a:solidFill>
                  <a:schemeClr val="bg1"/>
                </a:solidFill>
                <a:latin typeface="Meiryo UI" panose="020B0604030504040204" pitchFamily="50" charset="-128"/>
                <a:ea typeface="Meiryo UI" panose="020B0604030504040204" pitchFamily="50" charset="-128"/>
              </a:rPr>
              <a:t>．お問合せ先</a:t>
            </a:r>
            <a:endParaRPr lang="en-US" altLang="ja-JP" sz="1600" b="1" i="0" u="none" strike="noStrike" dirty="0">
              <a:solidFill>
                <a:schemeClr val="bg1"/>
              </a:solidFill>
              <a:effectLst/>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1EEA40C3-01CD-415D-AC47-8B56861EA949}"/>
              </a:ext>
            </a:extLst>
          </p:cNvPr>
          <p:cNvSpPr txBox="1"/>
          <p:nvPr/>
        </p:nvSpPr>
        <p:spPr>
          <a:xfrm>
            <a:off x="714738" y="294580"/>
            <a:ext cx="6390912" cy="307777"/>
          </a:xfrm>
          <a:prstGeom prst="rect">
            <a:avLst/>
          </a:prstGeom>
          <a:solidFill>
            <a:schemeClr val="accent2">
              <a:lumMod val="75000"/>
            </a:schemeClr>
          </a:solidFill>
        </p:spPr>
        <p:txBody>
          <a:bodyPr wrap="square">
            <a:spAutoFit/>
          </a:bodyPr>
          <a:lstStyle/>
          <a:p>
            <a:r>
              <a:rPr lang="ja-JP" altLang="en-US" sz="1400" b="1" i="0" u="none" strike="noStrike" dirty="0">
                <a:solidFill>
                  <a:schemeClr val="bg1"/>
                </a:solidFill>
                <a:effectLst/>
                <a:latin typeface="Meiryo UI" panose="020B0604030504040204" pitchFamily="50" charset="-128"/>
                <a:ea typeface="Meiryo UI" panose="020B0604030504040204" pitchFamily="50" charset="-128"/>
              </a:rPr>
              <a:t>審査対象項目</a:t>
            </a:r>
            <a:endParaRPr lang="ja-JP" altLang="en-US" sz="1400" dirty="0">
              <a:solidFill>
                <a:schemeClr val="bg1"/>
              </a:solidFill>
            </a:endParaRPr>
          </a:p>
        </p:txBody>
      </p:sp>
      <p:sp>
        <p:nvSpPr>
          <p:cNvPr id="14" name="テキスト ボックス 13">
            <a:extLst>
              <a:ext uri="{FF2B5EF4-FFF2-40B4-BE49-F238E27FC236}">
                <a16:creationId xmlns:a16="http://schemas.microsoft.com/office/drawing/2014/main" id="{82BB2A74-8AD8-4830-8B85-8DBF4DE9AC89}"/>
              </a:ext>
            </a:extLst>
          </p:cNvPr>
          <p:cNvSpPr txBox="1"/>
          <p:nvPr/>
        </p:nvSpPr>
        <p:spPr>
          <a:xfrm>
            <a:off x="714737" y="602357"/>
            <a:ext cx="6390913" cy="3477875"/>
          </a:xfrm>
          <a:prstGeom prst="rect">
            <a:avLst/>
          </a:prstGeom>
          <a:solidFill>
            <a:schemeClr val="accent2">
              <a:lumMod val="40000"/>
              <a:lumOff val="60000"/>
            </a:schemeClr>
          </a:solidFill>
        </p:spPr>
        <p:txBody>
          <a:bodyPr wrap="square">
            <a:spAutoFit/>
          </a:bodyPr>
          <a:lstStyle/>
          <a:p>
            <a:r>
              <a:rPr lang="ja-JP" altLang="en-US" sz="1100" b="1" i="0" u="none" strike="noStrike" dirty="0">
                <a:effectLst/>
                <a:latin typeface="Meiryo UI" panose="020B0604030504040204" pitchFamily="50" charset="-128"/>
                <a:ea typeface="Meiryo UI" panose="020B0604030504040204" pitchFamily="50" charset="-128"/>
              </a:rPr>
              <a:t>（１）地域福祉への寄与度・協働性</a:t>
            </a:r>
            <a:endParaRPr lang="en-US" altLang="ja-JP" sz="1100" b="1" i="0" u="none" strike="noStrike" dirty="0">
              <a:effectLst/>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ja-JP" altLang="en-US" sz="1050" i="0" u="none" strike="noStrike" dirty="0">
                <a:effectLst/>
                <a:latin typeface="Meiryo UI" panose="020B0604030504040204" pitchFamily="50" charset="-128"/>
                <a:ea typeface="Meiryo UI" panose="020B0604030504040204" pitchFamily="50" charset="-128"/>
              </a:rPr>
              <a:t>地域課題を的確にとらえているか、また、解決に向けた取り組みが適正か</a:t>
            </a:r>
          </a:p>
          <a:p>
            <a:r>
              <a:rPr lang="en-US" altLang="ja-JP" sz="1050" i="0" u="none" strike="noStrike" dirty="0">
                <a:effectLst/>
                <a:latin typeface="Meiryo UI" panose="020B0604030504040204" pitchFamily="50" charset="-128"/>
                <a:ea typeface="Meiryo UI" panose="020B0604030504040204" pitchFamily="50" charset="-128"/>
              </a:rPr>
              <a:t>	</a:t>
            </a:r>
            <a:r>
              <a:rPr lang="ja-JP" altLang="en-US" sz="1050" i="0" u="none" strike="noStrike" dirty="0">
                <a:effectLst/>
                <a:latin typeface="Meiryo UI" panose="020B0604030504040204" pitchFamily="50" charset="-128"/>
                <a:ea typeface="Meiryo UI" panose="020B0604030504040204" pitchFamily="50" charset="-128"/>
              </a:rPr>
              <a:t>・　地域の福祉の推進に寄与する事業か</a:t>
            </a:r>
          </a:p>
          <a:p>
            <a:r>
              <a:rPr lang="en-US" altLang="ja-JP" sz="1050" i="0" u="none" strike="noStrike" dirty="0">
                <a:effectLst/>
                <a:latin typeface="Meiryo UI" panose="020B0604030504040204" pitchFamily="50" charset="-128"/>
                <a:ea typeface="Meiryo UI" panose="020B0604030504040204" pitchFamily="50" charset="-128"/>
              </a:rPr>
              <a:t>	</a:t>
            </a:r>
            <a:r>
              <a:rPr lang="ja-JP" altLang="en-US" sz="1050" i="0" u="none" strike="noStrike" dirty="0">
                <a:effectLst/>
                <a:latin typeface="Meiryo UI" panose="020B0604030504040204" pitchFamily="50" charset="-128"/>
                <a:ea typeface="Meiryo UI" panose="020B0604030504040204" pitchFamily="50" charset="-128"/>
              </a:rPr>
              <a:t>・　他の団体や関係機関、関係者等との連携・協働に有効性や実効性があるか</a:t>
            </a:r>
            <a:endParaRPr lang="en-US" altLang="ja-JP" sz="1100" i="0" u="none" strike="noStrike" dirty="0">
              <a:effectLst/>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（２）運営遂行力</a:t>
            </a:r>
          </a:p>
          <a:p>
            <a:r>
              <a:rPr lang="en-US" altLang="ja-JP" sz="11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これまでの活動実績・財務状況から事業を実施できる組織か</a:t>
            </a: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設立の趣旨、活動実績、実施体制、専門性等、助成対象事業の実施主体として相応しい</a:t>
            </a: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目標を実現するための事業計画・資金計画が適正かつ具体的・合理的か</a:t>
            </a:r>
          </a:p>
          <a:p>
            <a:endParaRPr lang="ja-JP" altLang="en-US"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（３）必要性・妥当性</a:t>
            </a:r>
          </a:p>
          <a:p>
            <a:r>
              <a:rPr lang="en-US" altLang="ja-JP" sz="11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団体が財政的に困窮しているか、自主財源で賄えないか</a:t>
            </a: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本助成によって取り組んだ結果、費用に見合った、また、それ以上の効果が期待できるか</a:t>
            </a:r>
          </a:p>
          <a:p>
            <a:endParaRPr lang="ja-JP" altLang="en-US"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（４）先駆性・独創性</a:t>
            </a:r>
          </a:p>
          <a:p>
            <a:r>
              <a:rPr lang="en-US" altLang="ja-JP" sz="11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地域課題の解決に向けた先駆的な取組みか</a:t>
            </a: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前例にとらわれない方法により、旧来のしくみを変えていく取組みか</a:t>
            </a:r>
          </a:p>
          <a:p>
            <a:endParaRPr lang="ja-JP" altLang="en-US"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（５）継続性・発展性</a:t>
            </a:r>
          </a:p>
          <a:p>
            <a:r>
              <a:rPr lang="en-US" altLang="ja-JP" sz="11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助成事業終了後も自主的に財源を確保、開発し、継続・発展させていく事業であるか</a:t>
            </a: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単発事業の場合、事業実施後の効果が期待できるか</a:t>
            </a:r>
            <a:endParaRPr lang="en-US" altLang="ja-JP" sz="105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50B2440-C5DA-46D5-B49D-D9D0BA3DDF8F}"/>
              </a:ext>
            </a:extLst>
          </p:cNvPr>
          <p:cNvSpPr txBox="1"/>
          <p:nvPr/>
        </p:nvSpPr>
        <p:spPr>
          <a:xfrm>
            <a:off x="843275" y="4563125"/>
            <a:ext cx="5989459" cy="938719"/>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次の場合は、助成金の一部または全部を返還していただきます。</a:t>
            </a:r>
          </a:p>
          <a:p>
            <a:r>
              <a:rPr kumimoji="1" lang="ja-JP" altLang="en-US" sz="1100" dirty="0">
                <a:latin typeface="Meiryo UI" panose="020B0604030504040204" pitchFamily="50" charset="-128"/>
                <a:ea typeface="Meiryo UI" panose="020B0604030504040204" pitchFamily="50" charset="-128"/>
              </a:rPr>
              <a:t>（１）事業の一部または全部が実施不可能になったとき</a:t>
            </a:r>
          </a:p>
          <a:p>
            <a:r>
              <a:rPr kumimoji="1" lang="ja-JP" altLang="en-US" sz="1100" dirty="0">
                <a:latin typeface="Meiryo UI" panose="020B0604030504040204" pitchFamily="50" charset="-128"/>
                <a:ea typeface="Meiryo UI" panose="020B0604030504040204" pitchFamily="50" charset="-128"/>
              </a:rPr>
              <a:t>（２）助成金を指定された事業以外に使用したとき</a:t>
            </a:r>
          </a:p>
          <a:p>
            <a:r>
              <a:rPr kumimoji="1" lang="ja-JP" altLang="en-US" sz="1100" dirty="0">
                <a:latin typeface="Meiryo UI" panose="020B0604030504040204" pitchFamily="50" charset="-128"/>
                <a:ea typeface="Meiryo UI" panose="020B0604030504040204" pitchFamily="50" charset="-128"/>
              </a:rPr>
              <a:t>（３）費消されていない助成金があるとき</a:t>
            </a:r>
          </a:p>
          <a:p>
            <a:r>
              <a:rPr kumimoji="1" lang="ja-JP" altLang="en-US" sz="1100" dirty="0">
                <a:latin typeface="Meiryo UI" panose="020B0604030504040204" pitchFamily="50" charset="-128"/>
                <a:ea typeface="Meiryo UI" panose="020B0604030504040204" pitchFamily="50" charset="-128"/>
              </a:rPr>
              <a:t>（４）その他、本会が不適当と認めたとき</a:t>
            </a:r>
            <a:endParaRPr kumimoji="1" lang="ja-JP" altLang="en-US" sz="1400" dirty="0"/>
          </a:p>
        </p:txBody>
      </p:sp>
      <p:sp>
        <p:nvSpPr>
          <p:cNvPr id="16" name="テキスト ボックス 15">
            <a:extLst>
              <a:ext uri="{FF2B5EF4-FFF2-40B4-BE49-F238E27FC236}">
                <a16:creationId xmlns:a16="http://schemas.microsoft.com/office/drawing/2014/main" id="{8A2F7D01-0984-4733-B4CA-DB7D335B1187}"/>
              </a:ext>
            </a:extLst>
          </p:cNvPr>
          <p:cNvSpPr txBox="1"/>
          <p:nvPr/>
        </p:nvSpPr>
        <p:spPr>
          <a:xfrm>
            <a:off x="843275" y="6937605"/>
            <a:ext cx="6275209" cy="1585049"/>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事業終了後、所定の報告書に必要事項を記入の上、添付書類とともに、本会までご提出ください。</a:t>
            </a:r>
            <a:endParaRPr kumimoji="1" lang="en-US" altLang="ja-JP" sz="1100" dirty="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）報告書</a:t>
            </a:r>
          </a:p>
          <a:p>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助成決定通知書とともに、本会より送付させていただきます。</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データ支給可</a:t>
            </a:r>
            <a:r>
              <a:rPr kumimoji="1" lang="en-US" altLang="ja-JP" sz="1100" dirty="0">
                <a:latin typeface="Meiryo UI" panose="020B0604030504040204" pitchFamily="50" charset="-128"/>
                <a:ea typeface="Meiryo UI" panose="020B0604030504040204" pitchFamily="50" charset="-128"/>
              </a:rPr>
              <a:t>)</a:t>
            </a:r>
          </a:p>
          <a:p>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）添付書類</a:t>
            </a:r>
          </a:p>
          <a:p>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事業内容がわかる記録写真</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点以上（ホームページ等で掲載可能なもの）</a:t>
            </a:r>
          </a:p>
          <a:p>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事業収支報告書</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出納簿などもあれば</a:t>
            </a:r>
            <a:r>
              <a:rPr kumimoji="1" lang="en-US" altLang="ja-JP" sz="1100" dirty="0">
                <a:latin typeface="Meiryo UI" panose="020B0604030504040204" pitchFamily="50" charset="-128"/>
                <a:ea typeface="Meiryo UI" panose="020B0604030504040204" pitchFamily="50" charset="-128"/>
              </a:rPr>
              <a:t>)</a:t>
            </a:r>
          </a:p>
          <a:p>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領収書のコピー</a:t>
            </a:r>
          </a:p>
          <a:p>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事業の</a:t>
            </a:r>
            <a:r>
              <a:rPr kumimoji="1" lang="en-US" altLang="ja-JP" sz="1100" dirty="0">
                <a:latin typeface="Meiryo UI" panose="020B0604030504040204" pitchFamily="50" charset="-128"/>
                <a:ea typeface="Meiryo UI" panose="020B0604030504040204" pitchFamily="50" charset="-128"/>
              </a:rPr>
              <a:t>PR</a:t>
            </a:r>
            <a:r>
              <a:rPr kumimoji="1" lang="ja-JP" altLang="en-US" sz="1100" dirty="0">
                <a:latin typeface="Meiryo UI" panose="020B0604030504040204" pitchFamily="50" charset="-128"/>
                <a:ea typeface="Meiryo UI" panose="020B0604030504040204" pitchFamily="50" charset="-128"/>
              </a:rPr>
              <a:t>に使用した広報物等のコピー</a:t>
            </a:r>
            <a:endParaRPr kumimoji="1" lang="ja-JP" altLang="en-US" dirty="0"/>
          </a:p>
        </p:txBody>
      </p:sp>
      <p:sp>
        <p:nvSpPr>
          <p:cNvPr id="18" name="テキスト ボックス 17">
            <a:extLst>
              <a:ext uri="{FF2B5EF4-FFF2-40B4-BE49-F238E27FC236}">
                <a16:creationId xmlns:a16="http://schemas.microsoft.com/office/drawing/2014/main" id="{8A885C70-8F3F-432D-9EB0-4F5567F8699F}"/>
              </a:ext>
            </a:extLst>
          </p:cNvPr>
          <p:cNvSpPr txBox="1"/>
          <p:nvPr/>
        </p:nvSpPr>
        <p:spPr>
          <a:xfrm>
            <a:off x="848269" y="9102992"/>
            <a:ext cx="5805175" cy="984885"/>
          </a:xfrm>
          <a:prstGeom prst="rect">
            <a:avLst/>
          </a:prstGeom>
          <a:noFill/>
        </p:spPr>
        <p:txBody>
          <a:bodyPr wrap="square">
            <a:spAutoFit/>
          </a:bodyPr>
          <a:lstStyle/>
          <a:p>
            <a:pPr algn="ctr"/>
            <a:r>
              <a:rPr lang="ja-JP" altLang="en-US" sz="1600" dirty="0">
                <a:latin typeface="Meiryo UI" panose="020B0604030504040204" pitchFamily="50" charset="-128"/>
                <a:ea typeface="Meiryo UI" panose="020B0604030504040204" pitchFamily="50" charset="-128"/>
              </a:rPr>
              <a:t>社会福祉法人　神戸市西区社会福祉協議会</a:t>
            </a:r>
          </a:p>
          <a:p>
            <a:pPr algn="ctr"/>
            <a:r>
              <a:rPr lang="ja-JP" altLang="en-US" sz="1400" dirty="0">
                <a:latin typeface="Meiryo UI" panose="020B0604030504040204" pitchFamily="50" charset="-128"/>
                <a:ea typeface="Meiryo UI" panose="020B0604030504040204" pitchFamily="50" charset="-128"/>
              </a:rPr>
              <a:t>〒651-2</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95　神戸市西区糀台５丁目４</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１　西区役所２階</a:t>
            </a:r>
          </a:p>
          <a:p>
            <a:pPr algn="ctr"/>
            <a:r>
              <a:rPr lang="ja-JP" altLang="en-US" sz="1400" dirty="0">
                <a:latin typeface="Meiryo UI" panose="020B0604030504040204" pitchFamily="50" charset="-128"/>
                <a:ea typeface="Meiryo UI" panose="020B0604030504040204" pitchFamily="50" charset="-128"/>
              </a:rPr>
              <a:t>TEL（078）9</a:t>
            </a:r>
            <a:r>
              <a:rPr lang="en-US" altLang="ja-JP" sz="1400" dirty="0">
                <a:latin typeface="Meiryo UI" panose="020B0604030504040204" pitchFamily="50" charset="-128"/>
                <a:ea typeface="Meiryo UI" panose="020B0604030504040204" pitchFamily="50" charset="-128"/>
              </a:rPr>
              <a:t>40</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9501</a:t>
            </a:r>
            <a:r>
              <a:rPr lang="ja-JP" altLang="en-US" sz="1400" dirty="0">
                <a:latin typeface="Meiryo UI" panose="020B0604030504040204" pitchFamily="50" charset="-128"/>
                <a:ea typeface="Meiryo UI" panose="020B0604030504040204" pitchFamily="50" charset="-128"/>
              </a:rPr>
              <a:t>（代表）　FAX（078）</a:t>
            </a:r>
            <a:r>
              <a:rPr lang="en-US" altLang="ja-JP" sz="1400" dirty="0">
                <a:latin typeface="Meiryo UI" panose="020B0604030504040204" pitchFamily="50" charset="-128"/>
                <a:ea typeface="Meiryo UI" panose="020B0604030504040204" pitchFamily="50" charset="-128"/>
              </a:rPr>
              <a:t>995</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5601</a:t>
            </a:r>
            <a:endParaRPr lang="ja-JP" altLang="en-US"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E-MAIL　info24@nishiwel.or.jp</a:t>
            </a:r>
          </a:p>
        </p:txBody>
      </p:sp>
      <p:pic>
        <p:nvPicPr>
          <p:cNvPr id="5" name="図 4">
            <a:extLst>
              <a:ext uri="{FF2B5EF4-FFF2-40B4-BE49-F238E27FC236}">
                <a16:creationId xmlns:a16="http://schemas.microsoft.com/office/drawing/2014/main" id="{8B666FBC-AF2E-4C5F-B832-1EFBB136BC82}"/>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96063" y="9196088"/>
            <a:ext cx="978650" cy="978650"/>
          </a:xfrm>
          <a:prstGeom prst="rect">
            <a:avLst/>
          </a:prstGeom>
        </p:spPr>
      </p:pic>
      <p:pic>
        <p:nvPicPr>
          <p:cNvPr id="7" name="図 6">
            <a:extLst>
              <a:ext uri="{FF2B5EF4-FFF2-40B4-BE49-F238E27FC236}">
                <a16:creationId xmlns:a16="http://schemas.microsoft.com/office/drawing/2014/main" id="{66212C5C-CDAD-413C-A32C-5255DCFEF352}"/>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214072" y="9060415"/>
            <a:ext cx="904412" cy="1271829"/>
          </a:xfrm>
          <a:prstGeom prst="rect">
            <a:avLst/>
          </a:prstGeom>
        </p:spPr>
      </p:pic>
      <p:sp>
        <p:nvSpPr>
          <p:cNvPr id="24" name="テキスト ボックス 23">
            <a:extLst>
              <a:ext uri="{FF2B5EF4-FFF2-40B4-BE49-F238E27FC236}">
                <a16:creationId xmlns:a16="http://schemas.microsoft.com/office/drawing/2014/main" id="{D99C05B9-1F20-41A6-AF45-6A555B032B3F}"/>
              </a:ext>
            </a:extLst>
          </p:cNvPr>
          <p:cNvSpPr txBox="1"/>
          <p:nvPr/>
        </p:nvSpPr>
        <p:spPr>
          <a:xfrm>
            <a:off x="483325" y="10090430"/>
            <a:ext cx="6635159" cy="261610"/>
          </a:xfrm>
          <a:prstGeom prst="rect">
            <a:avLst/>
          </a:prstGeom>
          <a:noFill/>
        </p:spPr>
        <p:txBody>
          <a:bodyPr wrap="square">
            <a:spAutoFit/>
          </a:bodyPr>
          <a:lstStyle/>
          <a:p>
            <a:pPr algn="ctr"/>
            <a:r>
              <a:rPr lang="ja-JP" altLang="en-US" sz="1100" b="1" dirty="0">
                <a:solidFill>
                  <a:srgbClr val="FF0000"/>
                </a:solidFill>
                <a:latin typeface="Meiryo UI" panose="020B0604030504040204" pitchFamily="50" charset="-128"/>
                <a:ea typeface="Meiryo UI" panose="020B0604030504040204" pitchFamily="50" charset="-128"/>
              </a:rPr>
              <a:t>本助成には、赤い羽根共同募金配分金が活用されています。</a:t>
            </a:r>
          </a:p>
        </p:txBody>
      </p:sp>
      <p:sp>
        <p:nvSpPr>
          <p:cNvPr id="21" name="テキスト ボックス 20">
            <a:extLst>
              <a:ext uri="{FF2B5EF4-FFF2-40B4-BE49-F238E27FC236}">
                <a16:creationId xmlns:a16="http://schemas.microsoft.com/office/drawing/2014/main" id="{2AF47ACF-8823-4808-A838-B7F223637F35}"/>
              </a:ext>
            </a:extLst>
          </p:cNvPr>
          <p:cNvSpPr txBox="1"/>
          <p:nvPr/>
        </p:nvSpPr>
        <p:spPr>
          <a:xfrm>
            <a:off x="496159" y="5600009"/>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12</a:t>
            </a:r>
            <a:r>
              <a:rPr lang="ja-JP" altLang="en-US" sz="1600" b="1" dirty="0">
                <a:solidFill>
                  <a:schemeClr val="bg1"/>
                </a:solidFill>
                <a:latin typeface="Meiryo UI" panose="020B0604030504040204" pitchFamily="50" charset="-128"/>
                <a:ea typeface="Meiryo UI" panose="020B0604030504040204" pitchFamily="50" charset="-128"/>
              </a:rPr>
              <a:t>．助成決定した事業について</a:t>
            </a:r>
            <a:endParaRPr lang="en-US" altLang="ja-JP" sz="1600" b="1" i="0" u="none" strike="noStrike" dirty="0">
              <a:solidFill>
                <a:schemeClr val="bg1"/>
              </a:solidFill>
              <a:effectLst/>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70361830-4D9F-4B03-A880-68EFA4444AB1}"/>
              </a:ext>
            </a:extLst>
          </p:cNvPr>
          <p:cNvSpPr txBox="1"/>
          <p:nvPr/>
        </p:nvSpPr>
        <p:spPr>
          <a:xfrm>
            <a:off x="843275" y="5989952"/>
            <a:ext cx="5989459"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助成が決定された事業については、チラシ・ポスター・看板等に赤い羽根地域ささえあい助成を受けて実施している旨を表示していただきます。</a:t>
            </a:r>
            <a:endParaRPr kumimoji="1" lang="ja-JP" altLang="en-US" sz="1400" dirty="0"/>
          </a:p>
        </p:txBody>
      </p:sp>
    </p:spTree>
    <p:extLst>
      <p:ext uri="{BB962C8B-B14F-4D97-AF65-F5344CB8AC3E}">
        <p14:creationId xmlns:p14="http://schemas.microsoft.com/office/powerpoint/2010/main" val="150039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11620F5-544D-4AB5-A282-239D171E94E8}"/>
              </a:ext>
            </a:extLst>
          </p:cNvPr>
          <p:cNvSpPr txBox="1"/>
          <p:nvPr/>
        </p:nvSpPr>
        <p:spPr>
          <a:xfrm>
            <a:off x="483326" y="2229228"/>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2</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．助成の対象団体</a:t>
            </a:r>
            <a:endParaRPr lang="ja-JP" altLang="en-US" sz="1600" dirty="0">
              <a:solidFill>
                <a:schemeClr val="bg1"/>
              </a:solidFill>
            </a:endParaRPr>
          </a:p>
        </p:txBody>
      </p:sp>
      <p:sp>
        <p:nvSpPr>
          <p:cNvPr id="3" name="テキスト ボックス 2">
            <a:extLst>
              <a:ext uri="{FF2B5EF4-FFF2-40B4-BE49-F238E27FC236}">
                <a16:creationId xmlns:a16="http://schemas.microsoft.com/office/drawing/2014/main" id="{153B74DF-1F77-4493-9587-0C3388129644}"/>
              </a:ext>
            </a:extLst>
          </p:cNvPr>
          <p:cNvSpPr txBox="1"/>
          <p:nvPr/>
        </p:nvSpPr>
        <p:spPr>
          <a:xfrm>
            <a:off x="483325" y="4859804"/>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3</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．対象事業の実施期間</a:t>
            </a:r>
            <a:endParaRPr lang="ja-JP" altLang="en-US" sz="1600" dirty="0">
              <a:solidFill>
                <a:schemeClr val="bg1"/>
              </a:solidFill>
            </a:endParaRPr>
          </a:p>
        </p:txBody>
      </p:sp>
      <p:sp>
        <p:nvSpPr>
          <p:cNvPr id="4" name="テキスト ボックス 3">
            <a:extLst>
              <a:ext uri="{FF2B5EF4-FFF2-40B4-BE49-F238E27FC236}">
                <a16:creationId xmlns:a16="http://schemas.microsoft.com/office/drawing/2014/main" id="{801250B3-EF07-450B-8D42-FCEA977903C4}"/>
              </a:ext>
            </a:extLst>
          </p:cNvPr>
          <p:cNvSpPr txBox="1"/>
          <p:nvPr/>
        </p:nvSpPr>
        <p:spPr>
          <a:xfrm>
            <a:off x="478971" y="5782360"/>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4</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．助成額</a:t>
            </a:r>
            <a:endParaRPr lang="ja-JP" altLang="en-US" sz="1600" dirty="0">
              <a:solidFill>
                <a:schemeClr val="bg1"/>
              </a:solidFill>
            </a:endParaRPr>
          </a:p>
        </p:txBody>
      </p:sp>
      <p:sp>
        <p:nvSpPr>
          <p:cNvPr id="5" name="テキスト ボックス 4">
            <a:extLst>
              <a:ext uri="{FF2B5EF4-FFF2-40B4-BE49-F238E27FC236}">
                <a16:creationId xmlns:a16="http://schemas.microsoft.com/office/drawing/2014/main" id="{0F10F1BB-F6E8-49D9-8FBB-DF4ECE2C17DC}"/>
              </a:ext>
            </a:extLst>
          </p:cNvPr>
          <p:cNvSpPr txBox="1"/>
          <p:nvPr/>
        </p:nvSpPr>
        <p:spPr>
          <a:xfrm>
            <a:off x="485453" y="7302815"/>
            <a:ext cx="6615843"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5</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．助成対象経費</a:t>
            </a:r>
            <a:endParaRPr lang="ja-JP" altLang="en-US" sz="1600" dirty="0">
              <a:solidFill>
                <a:schemeClr val="bg1"/>
              </a:solidFill>
            </a:endParaRPr>
          </a:p>
        </p:txBody>
      </p:sp>
      <p:sp>
        <p:nvSpPr>
          <p:cNvPr id="6" name="テキスト ボックス 5">
            <a:extLst>
              <a:ext uri="{FF2B5EF4-FFF2-40B4-BE49-F238E27FC236}">
                <a16:creationId xmlns:a16="http://schemas.microsoft.com/office/drawing/2014/main" id="{F2EA8810-4569-4EEA-BC17-C9C41B2BD760}"/>
              </a:ext>
            </a:extLst>
          </p:cNvPr>
          <p:cNvSpPr txBox="1"/>
          <p:nvPr/>
        </p:nvSpPr>
        <p:spPr>
          <a:xfrm>
            <a:off x="8013703" y="331848"/>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6</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．助成対象外経費</a:t>
            </a:r>
            <a:endParaRPr lang="ja-JP" altLang="en-US" sz="1600" dirty="0">
              <a:solidFill>
                <a:schemeClr val="bg1"/>
              </a:solidFill>
            </a:endParaRPr>
          </a:p>
        </p:txBody>
      </p:sp>
      <p:sp>
        <p:nvSpPr>
          <p:cNvPr id="7" name="テキスト ボックス 6">
            <a:extLst>
              <a:ext uri="{FF2B5EF4-FFF2-40B4-BE49-F238E27FC236}">
                <a16:creationId xmlns:a16="http://schemas.microsoft.com/office/drawing/2014/main" id="{64A7EB65-3A25-4602-8355-CB9F9021CF56}"/>
              </a:ext>
            </a:extLst>
          </p:cNvPr>
          <p:cNvSpPr txBox="1"/>
          <p:nvPr/>
        </p:nvSpPr>
        <p:spPr>
          <a:xfrm>
            <a:off x="8013701" y="9141323"/>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10</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．助成の</a:t>
            </a:r>
            <a:r>
              <a:rPr lang="ja-JP" altLang="en-US" sz="1600" b="1" dirty="0">
                <a:solidFill>
                  <a:schemeClr val="bg1"/>
                </a:solidFill>
                <a:latin typeface="Meiryo UI" panose="020B0604030504040204" pitchFamily="50" charset="-128"/>
                <a:ea typeface="Meiryo UI" panose="020B0604030504040204" pitchFamily="50" charset="-128"/>
              </a:rPr>
              <a:t>審査</a:t>
            </a:r>
            <a:endParaRPr lang="ja-JP" altLang="en-US" sz="1600" dirty="0">
              <a:solidFill>
                <a:schemeClr val="bg1"/>
              </a:solidFill>
            </a:endParaRPr>
          </a:p>
        </p:txBody>
      </p:sp>
      <p:sp>
        <p:nvSpPr>
          <p:cNvPr id="8" name="テキスト ボックス 7">
            <a:extLst>
              <a:ext uri="{FF2B5EF4-FFF2-40B4-BE49-F238E27FC236}">
                <a16:creationId xmlns:a16="http://schemas.microsoft.com/office/drawing/2014/main" id="{37A8DA3B-11BB-4AC2-BFFA-69D1E6715B12}"/>
              </a:ext>
            </a:extLst>
          </p:cNvPr>
          <p:cNvSpPr txBox="1"/>
          <p:nvPr/>
        </p:nvSpPr>
        <p:spPr>
          <a:xfrm>
            <a:off x="8013701" y="6862587"/>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9</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．申請から報告までの流れ</a:t>
            </a:r>
            <a:endParaRPr lang="ja-JP" altLang="en-US" sz="1600" dirty="0">
              <a:solidFill>
                <a:schemeClr val="bg1"/>
              </a:solidFill>
            </a:endParaRPr>
          </a:p>
        </p:txBody>
      </p:sp>
      <p:sp>
        <p:nvSpPr>
          <p:cNvPr id="9" name="テキスト ボックス 8">
            <a:extLst>
              <a:ext uri="{FF2B5EF4-FFF2-40B4-BE49-F238E27FC236}">
                <a16:creationId xmlns:a16="http://schemas.microsoft.com/office/drawing/2014/main" id="{0D26C500-9C10-498C-97B3-635624ED16F7}"/>
              </a:ext>
            </a:extLst>
          </p:cNvPr>
          <p:cNvSpPr txBox="1"/>
          <p:nvPr/>
        </p:nvSpPr>
        <p:spPr>
          <a:xfrm>
            <a:off x="8013702" y="3911596"/>
            <a:ext cx="6622325" cy="338554"/>
          </a:xfrm>
          <a:prstGeom prst="rect">
            <a:avLst/>
          </a:prstGeom>
          <a:solidFill>
            <a:schemeClr val="accent2">
              <a:lumMod val="75000"/>
            </a:schemeClr>
          </a:solidFill>
        </p:spPr>
        <p:txBody>
          <a:bodyPr wrap="square">
            <a:spAutoFit/>
          </a:bodyPr>
          <a:lstStyle/>
          <a:p>
            <a:r>
              <a:rPr lang="en-US" altLang="ja-JP" sz="1600" b="1" dirty="0">
                <a:solidFill>
                  <a:schemeClr val="bg1"/>
                </a:solidFill>
                <a:latin typeface="Meiryo UI" panose="020B0604030504040204" pitchFamily="50" charset="-128"/>
                <a:ea typeface="Meiryo UI" panose="020B0604030504040204" pitchFamily="50" charset="-128"/>
              </a:rPr>
              <a:t>8</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．申請の手続き</a:t>
            </a:r>
            <a:endParaRPr lang="ja-JP" altLang="en-US" sz="1600" dirty="0">
              <a:solidFill>
                <a:schemeClr val="bg1"/>
              </a:solidFill>
            </a:endParaRPr>
          </a:p>
        </p:txBody>
      </p:sp>
      <p:sp>
        <p:nvSpPr>
          <p:cNvPr id="10" name="テキスト ボックス 9">
            <a:extLst>
              <a:ext uri="{FF2B5EF4-FFF2-40B4-BE49-F238E27FC236}">
                <a16:creationId xmlns:a16="http://schemas.microsoft.com/office/drawing/2014/main" id="{19144833-C281-4FC0-98E0-EDF10530071B}"/>
              </a:ext>
            </a:extLst>
          </p:cNvPr>
          <p:cNvSpPr txBox="1"/>
          <p:nvPr/>
        </p:nvSpPr>
        <p:spPr>
          <a:xfrm>
            <a:off x="8013702" y="2731607"/>
            <a:ext cx="6622325" cy="338554"/>
          </a:xfrm>
          <a:prstGeom prst="rect">
            <a:avLst/>
          </a:prstGeom>
          <a:solidFill>
            <a:schemeClr val="accent2">
              <a:lumMod val="75000"/>
            </a:schemeClr>
          </a:solidFill>
        </p:spPr>
        <p:txBody>
          <a:bodyPr wrap="square">
            <a:spAutoFit/>
          </a:bodyPr>
          <a:lstStyle/>
          <a:p>
            <a:r>
              <a:rPr lang="en-US" altLang="ja-JP" sz="1600" b="1" i="0" u="none" strike="noStrike" dirty="0">
                <a:solidFill>
                  <a:schemeClr val="bg1"/>
                </a:solidFill>
                <a:effectLst/>
                <a:latin typeface="Meiryo UI" panose="020B0604030504040204" pitchFamily="50" charset="-128"/>
                <a:ea typeface="Meiryo UI" panose="020B0604030504040204" pitchFamily="50" charset="-128"/>
              </a:rPr>
              <a:t>7</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．申請条件</a:t>
            </a:r>
            <a:endParaRPr lang="ja-JP" altLang="en-US" sz="1600" dirty="0">
              <a:solidFill>
                <a:schemeClr val="bg1"/>
              </a:solidFill>
            </a:endParaRPr>
          </a:p>
        </p:txBody>
      </p:sp>
      <p:sp>
        <p:nvSpPr>
          <p:cNvPr id="11" name="テキスト ボックス 10">
            <a:extLst>
              <a:ext uri="{FF2B5EF4-FFF2-40B4-BE49-F238E27FC236}">
                <a16:creationId xmlns:a16="http://schemas.microsoft.com/office/drawing/2014/main" id="{24D4AF02-F697-48E8-B142-361215489BAE}"/>
              </a:ext>
            </a:extLst>
          </p:cNvPr>
          <p:cNvSpPr txBox="1"/>
          <p:nvPr/>
        </p:nvSpPr>
        <p:spPr>
          <a:xfrm>
            <a:off x="483326" y="331848"/>
            <a:ext cx="6622325" cy="338554"/>
          </a:xfrm>
          <a:prstGeom prst="rect">
            <a:avLst/>
          </a:prstGeom>
          <a:solidFill>
            <a:schemeClr val="accent2">
              <a:lumMod val="75000"/>
            </a:schemeClr>
          </a:solidFill>
        </p:spPr>
        <p:txBody>
          <a:bodyPr wrap="square">
            <a:spAutoFit/>
          </a:bodyPr>
          <a:lstStyle/>
          <a:p>
            <a:r>
              <a:rPr lang="en-US" altLang="ja-JP" sz="1600" b="1" dirty="0">
                <a:solidFill>
                  <a:schemeClr val="bg1"/>
                </a:solidFill>
                <a:latin typeface="Meiryo UI" panose="020B0604030504040204" pitchFamily="50" charset="-128"/>
                <a:ea typeface="Meiryo UI" panose="020B0604030504040204" pitchFamily="50" charset="-128"/>
              </a:rPr>
              <a:t>1</a:t>
            </a: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．助成の対象事業</a:t>
            </a:r>
            <a:endParaRPr lang="ja-JP" altLang="en-US" sz="1600" dirty="0">
              <a:solidFill>
                <a:schemeClr val="bg1"/>
              </a:solidFill>
            </a:endParaRPr>
          </a:p>
        </p:txBody>
      </p:sp>
      <p:sp>
        <p:nvSpPr>
          <p:cNvPr id="13" name="テキスト ボックス 12">
            <a:extLst>
              <a:ext uri="{FF2B5EF4-FFF2-40B4-BE49-F238E27FC236}">
                <a16:creationId xmlns:a16="http://schemas.microsoft.com/office/drawing/2014/main" id="{F17A6652-7880-4F8A-AF40-49AD3FE3364C}"/>
              </a:ext>
            </a:extLst>
          </p:cNvPr>
          <p:cNvSpPr txBox="1"/>
          <p:nvPr/>
        </p:nvSpPr>
        <p:spPr>
          <a:xfrm>
            <a:off x="637185" y="726540"/>
            <a:ext cx="6305893" cy="144655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神戸市西区内で、だれもが安心して暮らすことができる地域づくり事業、地域福祉課題の解決に取り組む事業を対象とします。　</a:t>
            </a: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ただし、神戸市西区内在住・在勤・在学者を対象とした事業に限ります。</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こどもの居場所にかかわる事業については、別途助成制度があるため、本助成は対象外とします。</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例</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高齢者、障がい者のひきこもり防止事業</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多世代交流を目的とした喫茶・茶話会事業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空き家を利用した地域の拠点づくり　　　　　　　・　当事者支援の場づくり</a:t>
            </a:r>
          </a:p>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災害時要援護者支援体制づくり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等</a:t>
            </a:r>
          </a:p>
        </p:txBody>
      </p:sp>
      <p:graphicFrame>
        <p:nvGraphicFramePr>
          <p:cNvPr id="14" name="表 13">
            <a:extLst>
              <a:ext uri="{FF2B5EF4-FFF2-40B4-BE49-F238E27FC236}">
                <a16:creationId xmlns:a16="http://schemas.microsoft.com/office/drawing/2014/main" id="{E7FBCBF3-6B68-4D83-B6A7-3B8BB84B2948}"/>
              </a:ext>
            </a:extLst>
          </p:cNvPr>
          <p:cNvGraphicFramePr>
            <a:graphicFrameLocks noGrp="1"/>
          </p:cNvGraphicFramePr>
          <p:nvPr>
            <p:extLst>
              <p:ext uri="{D42A27DB-BD31-4B8C-83A1-F6EECF244321}">
                <p14:modId xmlns:p14="http://schemas.microsoft.com/office/powerpoint/2010/main" val="1030944829"/>
              </p:ext>
            </p:extLst>
          </p:nvPr>
        </p:nvGraphicFramePr>
        <p:xfrm>
          <a:off x="800099" y="7778349"/>
          <a:ext cx="6010275" cy="2095500"/>
        </p:xfrm>
        <a:graphic>
          <a:graphicData uri="http://schemas.openxmlformats.org/drawingml/2006/table">
            <a:tbl>
              <a:tblPr>
                <a:tableStyleId>{5C22544A-7EE6-4342-B048-85BDC9FD1C3A}</a:tableStyleId>
              </a:tblPr>
              <a:tblGrid>
                <a:gridCol w="1092778">
                  <a:extLst>
                    <a:ext uri="{9D8B030D-6E8A-4147-A177-3AD203B41FA5}">
                      <a16:colId xmlns:a16="http://schemas.microsoft.com/office/drawing/2014/main" val="126727810"/>
                    </a:ext>
                  </a:extLst>
                </a:gridCol>
                <a:gridCol w="4917497">
                  <a:extLst>
                    <a:ext uri="{9D8B030D-6E8A-4147-A177-3AD203B41FA5}">
                      <a16:colId xmlns:a16="http://schemas.microsoft.com/office/drawing/2014/main" val="1902624966"/>
                    </a:ext>
                  </a:extLst>
                </a:gridCol>
              </a:tblGrid>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諸謝金</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助成事業を行うために招へいした講師に対する謝礼（会員、構成員は対象外）</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63022100"/>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旅費交通費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活動に要する電車・バス賃、ガソリン代等の実費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62343785"/>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賃借料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会場費、助成事業に必要な物品の借上げ料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882421"/>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保険料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ボランティア・市民活動災害共済、行事保険</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614263796"/>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備品費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助成事業に必要な備品</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89932934"/>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通信費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zh-TW" altLang="en-US" sz="1050" u="none" strike="noStrike" dirty="0">
                          <a:effectLst/>
                          <a:latin typeface="Meiryo UI" panose="020B0604030504040204" pitchFamily="50" charset="-128"/>
                          <a:ea typeface="Meiryo UI" panose="020B0604030504040204" pitchFamily="50" charset="-128"/>
                        </a:rPr>
                        <a:t>電話代、郵便代</a:t>
                      </a:r>
                      <a:endParaRPr lang="zh-TW"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816376149"/>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修繕費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備品、機材の修理、活動拠点の修繕費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83425013"/>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手数料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振込手数料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13572281"/>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消耗品費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コピー用紙、文具購入費、イベント・行事における会食等の原材料費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1604959"/>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印刷費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チラシ・資料印刷費、コピー代</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50733010"/>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その他</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審査委員会で必要と認めたもの</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24654409"/>
                  </a:ext>
                </a:extLst>
              </a:tr>
            </a:tbl>
          </a:graphicData>
        </a:graphic>
      </p:graphicFrame>
      <p:sp>
        <p:nvSpPr>
          <p:cNvPr id="15" name="テキスト ボックス 14">
            <a:extLst>
              <a:ext uri="{FF2B5EF4-FFF2-40B4-BE49-F238E27FC236}">
                <a16:creationId xmlns:a16="http://schemas.microsoft.com/office/drawing/2014/main" id="{7B37DEC2-9C57-45B2-8907-3719AB95CAA4}"/>
              </a:ext>
            </a:extLst>
          </p:cNvPr>
          <p:cNvSpPr txBox="1"/>
          <p:nvPr/>
        </p:nvSpPr>
        <p:spPr>
          <a:xfrm>
            <a:off x="637186" y="2731607"/>
            <a:ext cx="6305893" cy="938719"/>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任意団体・社会福祉団体・地域活動グループ・非営利団体を対象とします。</a:t>
            </a: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例</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社会福祉法人・</a:t>
            </a:r>
            <a:r>
              <a:rPr kumimoji="1" lang="en-US" altLang="ja-JP" sz="1100" dirty="0">
                <a:latin typeface="Meiryo UI" panose="020B0604030504040204" pitchFamily="50" charset="-128"/>
                <a:ea typeface="Meiryo UI" panose="020B0604030504040204" pitchFamily="50" charset="-128"/>
              </a:rPr>
              <a:t>NPO</a:t>
            </a:r>
            <a:r>
              <a:rPr kumimoji="1" lang="ja-JP" altLang="en-US" sz="1100" dirty="0">
                <a:latin typeface="Meiryo UI" panose="020B0604030504040204" pitchFamily="50" charset="-128"/>
                <a:ea typeface="Meiryo UI" panose="020B0604030504040204" pitchFamily="50" charset="-128"/>
              </a:rPr>
              <a:t>法人・自治会・婦人会・ふれあいのまちづくり協議会・高齢者支援団体・</a:t>
            </a:r>
          </a:p>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子育て支援団体・当事者団体・その他ボランティアグループ　等</a:t>
            </a:r>
          </a:p>
          <a:p>
            <a:r>
              <a:rPr kumimoji="1" lang="en-US" altLang="ja-JP" sz="1100" dirty="0">
                <a:solidFill>
                  <a:srgbClr val="FF0000"/>
                </a:solidFill>
                <a:latin typeface="Meiryo UI" panose="020B0604030504040204" pitchFamily="50" charset="-128"/>
                <a:ea typeface="Meiryo UI" panose="020B0604030504040204" pitchFamily="50" charset="-128"/>
              </a:rPr>
              <a:t>※1</a:t>
            </a:r>
            <a:r>
              <a:rPr kumimoji="1" lang="ja-JP" altLang="en-US" sz="1100" dirty="0">
                <a:solidFill>
                  <a:srgbClr val="FF0000"/>
                </a:solidFill>
                <a:latin typeface="Meiryo UI" panose="020B0604030504040204" pitchFamily="50" charset="-128"/>
                <a:ea typeface="Meiryo UI" panose="020B0604030504040204" pitchFamily="50" charset="-128"/>
              </a:rPr>
              <a:t>　同一団体につき一事業の助成とします。</a:t>
            </a:r>
          </a:p>
          <a:p>
            <a:r>
              <a:rPr kumimoji="1" lang="en-US" altLang="ja-JP" sz="1100" dirty="0">
                <a:solidFill>
                  <a:srgbClr val="FF0000"/>
                </a:solidFill>
                <a:latin typeface="Meiryo UI" panose="020B0604030504040204" pitchFamily="50" charset="-128"/>
                <a:ea typeface="Meiryo UI" panose="020B0604030504040204" pitchFamily="50" charset="-128"/>
              </a:rPr>
              <a:t>※2</a:t>
            </a:r>
            <a:r>
              <a:rPr kumimoji="1" lang="ja-JP" altLang="en-US" sz="1100" dirty="0">
                <a:solidFill>
                  <a:srgbClr val="FF0000"/>
                </a:solidFill>
                <a:latin typeface="Meiryo UI" panose="020B0604030504040204" pitchFamily="50" charset="-128"/>
                <a:ea typeface="Meiryo UI" panose="020B0604030504040204" pitchFamily="50" charset="-128"/>
              </a:rPr>
              <a:t>　同一団体・同一事業に対する継続助成は、原則として最大３回とします。</a:t>
            </a:r>
          </a:p>
        </p:txBody>
      </p:sp>
      <p:sp>
        <p:nvSpPr>
          <p:cNvPr id="16" name="テキスト ボックス 15">
            <a:extLst>
              <a:ext uri="{FF2B5EF4-FFF2-40B4-BE49-F238E27FC236}">
                <a16:creationId xmlns:a16="http://schemas.microsoft.com/office/drawing/2014/main" id="{5C164A4B-289B-4EBD-8FC8-C1FFA2ADFD8C}"/>
              </a:ext>
            </a:extLst>
          </p:cNvPr>
          <p:cNvSpPr txBox="1"/>
          <p:nvPr/>
        </p:nvSpPr>
        <p:spPr>
          <a:xfrm>
            <a:off x="1343023" y="3963779"/>
            <a:ext cx="4572000" cy="600164"/>
          </a:xfrm>
          <a:prstGeom prst="rect">
            <a:avLst/>
          </a:prstGeom>
          <a:solidFill>
            <a:schemeClr val="bg1">
              <a:lumMod val="85000"/>
            </a:schemeClr>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（１）国籍、宗教、政党等、社会福祉的な性格の明らかでない団体</a:t>
            </a:r>
          </a:p>
          <a:p>
            <a:r>
              <a:rPr kumimoji="1" lang="ja-JP" altLang="en-US" sz="1100" dirty="0">
                <a:latin typeface="Meiryo UI" panose="020B0604030504040204" pitchFamily="50" charset="-128"/>
                <a:ea typeface="Meiryo UI" panose="020B0604030504040204" pitchFamily="50" charset="-128"/>
              </a:rPr>
              <a:t>（２）暴力団または暴力団と密接な関係のある団体</a:t>
            </a:r>
          </a:p>
          <a:p>
            <a:r>
              <a:rPr kumimoji="1" lang="ja-JP" altLang="en-US" sz="1100" dirty="0">
                <a:latin typeface="Meiryo UI" panose="020B0604030504040204" pitchFamily="50" charset="-128"/>
                <a:ea typeface="Meiryo UI" panose="020B0604030504040204" pitchFamily="50" charset="-128"/>
              </a:rPr>
              <a:t>（３）団体の規約、活動実績及び財務状況を整備、公表できない団体</a:t>
            </a:r>
            <a:endParaRPr kumimoji="1" lang="ja-JP" altLang="en-US" sz="1100" dirty="0">
              <a:solidFill>
                <a:srgbClr val="FF0000"/>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2D1DBAA6-3B63-4222-9378-738FE9978DEA}"/>
              </a:ext>
            </a:extLst>
          </p:cNvPr>
          <p:cNvSpPr txBox="1"/>
          <p:nvPr/>
        </p:nvSpPr>
        <p:spPr>
          <a:xfrm>
            <a:off x="1343023" y="3697446"/>
            <a:ext cx="4572001" cy="261610"/>
          </a:xfrm>
          <a:prstGeom prst="rect">
            <a:avLst/>
          </a:prstGeom>
          <a:solidFill>
            <a:schemeClr val="bg1">
              <a:lumMod val="75000"/>
            </a:schemeClr>
          </a:solidFill>
        </p:spPr>
        <p:txBody>
          <a:bodyPr wrap="square">
            <a:spAutoFit/>
          </a:bodyPr>
          <a:lstStyle/>
          <a:p>
            <a:r>
              <a:rPr kumimoji="1" lang="ja-JP" altLang="en-US" sz="1100" dirty="0">
                <a:latin typeface="Meiryo UI" panose="020B0604030504040204" pitchFamily="50" charset="-128"/>
                <a:ea typeface="Meiryo UI" panose="020B0604030504040204" pitchFamily="50" charset="-128"/>
              </a:rPr>
              <a:t>下記に該当する団体は対象となりません</a:t>
            </a:r>
          </a:p>
        </p:txBody>
      </p:sp>
      <p:sp>
        <p:nvSpPr>
          <p:cNvPr id="19" name="テキスト ボックス 18">
            <a:extLst>
              <a:ext uri="{FF2B5EF4-FFF2-40B4-BE49-F238E27FC236}">
                <a16:creationId xmlns:a16="http://schemas.microsoft.com/office/drawing/2014/main" id="{AA3301D3-C7B8-4BD0-BA1D-37C3E67B8F18}"/>
              </a:ext>
            </a:extLst>
          </p:cNvPr>
          <p:cNvSpPr txBox="1"/>
          <p:nvPr/>
        </p:nvSpPr>
        <p:spPr>
          <a:xfrm>
            <a:off x="637186" y="5345906"/>
            <a:ext cx="6305893"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令和５年４月１日～令和６年３月３１日の間に実施される事業</a:t>
            </a:r>
          </a:p>
        </p:txBody>
      </p:sp>
      <p:sp>
        <p:nvSpPr>
          <p:cNvPr id="20" name="テキスト ボックス 19">
            <a:extLst>
              <a:ext uri="{FF2B5EF4-FFF2-40B4-BE49-F238E27FC236}">
                <a16:creationId xmlns:a16="http://schemas.microsoft.com/office/drawing/2014/main" id="{27828BAA-477B-47F0-AB92-4DA69E29647C}"/>
              </a:ext>
            </a:extLst>
          </p:cNvPr>
          <p:cNvSpPr txBox="1"/>
          <p:nvPr/>
        </p:nvSpPr>
        <p:spPr>
          <a:xfrm>
            <a:off x="637186" y="6257894"/>
            <a:ext cx="6305893" cy="9079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助成金の総額</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1,200,000</a:t>
            </a:r>
            <a:r>
              <a:rPr kumimoji="1" lang="ja-JP" altLang="en-US" sz="1100" b="1" dirty="0">
                <a:latin typeface="Meiryo UI" panose="020B0604030504040204" pitchFamily="50" charset="-128"/>
                <a:ea typeface="Meiryo UI" panose="020B0604030504040204" pitchFamily="50" charset="-128"/>
              </a:rPr>
              <a:t>円</a:t>
            </a:r>
            <a:r>
              <a:rPr kumimoji="1" lang="ja-JP" altLang="en-US" sz="1100" dirty="0">
                <a:latin typeface="Meiryo UI" panose="020B0604030504040204" pitchFamily="50" charset="-128"/>
                <a:ea typeface="Meiryo UI" panose="020B0604030504040204" pitchFamily="50" charset="-128"/>
              </a:rPr>
              <a:t>	</a:t>
            </a:r>
          </a:p>
          <a:p>
            <a:endParaRPr kumimoji="1" lang="en-US" altLang="ja-JP" sz="4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１事業あたりの助成上限額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（上限）</a:t>
            </a:r>
            <a:r>
              <a:rPr kumimoji="1" lang="en-US" altLang="ja-JP" sz="1100" b="1" dirty="0">
                <a:latin typeface="Meiryo UI" panose="020B0604030504040204" pitchFamily="50" charset="-128"/>
                <a:ea typeface="Meiryo UI" panose="020B0604030504040204" pitchFamily="50" charset="-128"/>
              </a:rPr>
              <a:t>200,000</a:t>
            </a:r>
            <a:r>
              <a:rPr kumimoji="1" lang="ja-JP" altLang="en-US" sz="1100" b="1" dirty="0">
                <a:latin typeface="Meiryo UI" panose="020B0604030504040204" pitchFamily="50" charset="-128"/>
                <a:ea typeface="Meiryo UI" panose="020B0604030504040204" pitchFamily="50" charset="-128"/>
              </a:rPr>
              <a:t>円　　　	</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千円未満切り捨てで申請してください。</a:t>
            </a: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助成総額、および審査により申請額より減額、附帯条件付きで決定する場合があります。</a:t>
            </a:r>
          </a:p>
        </p:txBody>
      </p:sp>
      <p:sp>
        <p:nvSpPr>
          <p:cNvPr id="22" name="テキスト ボックス 21">
            <a:extLst>
              <a:ext uri="{FF2B5EF4-FFF2-40B4-BE49-F238E27FC236}">
                <a16:creationId xmlns:a16="http://schemas.microsoft.com/office/drawing/2014/main" id="{2EE3C1F8-5A6A-4A39-9467-94F7F39CF441}"/>
              </a:ext>
            </a:extLst>
          </p:cNvPr>
          <p:cNvSpPr txBox="1"/>
          <p:nvPr/>
        </p:nvSpPr>
        <p:spPr>
          <a:xfrm>
            <a:off x="786903" y="9915231"/>
            <a:ext cx="5684239" cy="261610"/>
          </a:xfrm>
          <a:prstGeom prst="rect">
            <a:avLst/>
          </a:prstGeom>
          <a:noFill/>
        </p:spPr>
        <p:txBody>
          <a:bodyPr wrap="square">
            <a:spAutoFit/>
          </a:bodyPr>
          <a:lstStyle/>
          <a:p>
            <a:pPr algn="l" fontAlgn="ctr"/>
            <a:r>
              <a:rPr lang="en-US" altLang="ja-JP" sz="1050" u="none" strike="noStrike" dirty="0">
                <a:solidFill>
                  <a:srgbClr val="FF0000"/>
                </a:solidFill>
                <a:effectLst/>
                <a:latin typeface="Meiryo UI" panose="020B0604030504040204" pitchFamily="50" charset="-128"/>
                <a:ea typeface="Meiryo UI" panose="020B0604030504040204" pitchFamily="50" charset="-128"/>
              </a:rPr>
              <a:t>※</a:t>
            </a:r>
            <a:r>
              <a:rPr lang="ja-JP" altLang="en-US" sz="1050" u="none" strike="noStrike" dirty="0">
                <a:solidFill>
                  <a:srgbClr val="FF0000"/>
                </a:solidFill>
                <a:effectLst/>
                <a:latin typeface="Meiryo UI" panose="020B0604030504040204" pitchFamily="50" charset="-128"/>
                <a:ea typeface="Meiryo UI" panose="020B0604030504040204" pitchFamily="50" charset="-128"/>
              </a:rPr>
              <a:t>上記のそれぞれは、事業に直接必要なものに限ります。</a:t>
            </a:r>
            <a:endParaRPr lang="ja-JP" altLang="en-US" sz="1050" b="0" i="0" u="none" strike="noStrike" dirty="0">
              <a:solidFill>
                <a:srgbClr val="FF0000"/>
              </a:solidFill>
              <a:effectLst/>
              <a:latin typeface="Meiryo UI" panose="020B0604030504040204" pitchFamily="50" charset="-128"/>
              <a:ea typeface="Meiryo UI" panose="020B0604030504040204" pitchFamily="50" charset="-128"/>
            </a:endParaRPr>
          </a:p>
        </p:txBody>
      </p:sp>
      <p:graphicFrame>
        <p:nvGraphicFramePr>
          <p:cNvPr id="24" name="表 23">
            <a:extLst>
              <a:ext uri="{FF2B5EF4-FFF2-40B4-BE49-F238E27FC236}">
                <a16:creationId xmlns:a16="http://schemas.microsoft.com/office/drawing/2014/main" id="{2C21215E-6B78-4B9E-84AB-F1E2D00BE619}"/>
              </a:ext>
            </a:extLst>
          </p:cNvPr>
          <p:cNvGraphicFramePr>
            <a:graphicFrameLocks noGrp="1"/>
          </p:cNvGraphicFramePr>
          <p:nvPr>
            <p:extLst>
              <p:ext uri="{D42A27DB-BD31-4B8C-83A1-F6EECF244321}">
                <p14:modId xmlns:p14="http://schemas.microsoft.com/office/powerpoint/2010/main" val="1259443143"/>
              </p:ext>
            </p:extLst>
          </p:nvPr>
        </p:nvGraphicFramePr>
        <p:xfrm>
          <a:off x="8435300" y="778186"/>
          <a:ext cx="5874184" cy="741045"/>
        </p:xfrm>
        <a:graphic>
          <a:graphicData uri="http://schemas.openxmlformats.org/drawingml/2006/table">
            <a:tbl>
              <a:tblPr>
                <a:tableStyleId>{5C22544A-7EE6-4342-B048-85BDC9FD1C3A}</a:tableStyleId>
              </a:tblPr>
              <a:tblGrid>
                <a:gridCol w="1029769">
                  <a:extLst>
                    <a:ext uri="{9D8B030D-6E8A-4147-A177-3AD203B41FA5}">
                      <a16:colId xmlns:a16="http://schemas.microsoft.com/office/drawing/2014/main" val="1516588973"/>
                    </a:ext>
                  </a:extLst>
                </a:gridCol>
                <a:gridCol w="4844415">
                  <a:extLst>
                    <a:ext uri="{9D8B030D-6E8A-4147-A177-3AD203B41FA5}">
                      <a16:colId xmlns:a16="http://schemas.microsoft.com/office/drawing/2014/main" val="1154562730"/>
                    </a:ext>
                  </a:extLst>
                </a:gridCol>
              </a:tblGrid>
              <a:tr h="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人件費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　団体関係者が講師となる場合の謝金、スタッフ人件費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13526989"/>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運営費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　通常の運営に要する経費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61654131"/>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茶菓代</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　団体関係者打合せ会等飲食費</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74804868"/>
                  </a:ext>
                </a:extLst>
              </a:tr>
              <a:tr h="190500">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その他</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　助成の申請・報告に要する経費など</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54280375"/>
                  </a:ext>
                </a:extLst>
              </a:tr>
            </a:tbl>
          </a:graphicData>
        </a:graphic>
      </p:graphicFrame>
      <p:sp>
        <p:nvSpPr>
          <p:cNvPr id="25" name="テキスト ボックス 24">
            <a:extLst>
              <a:ext uri="{FF2B5EF4-FFF2-40B4-BE49-F238E27FC236}">
                <a16:creationId xmlns:a16="http://schemas.microsoft.com/office/drawing/2014/main" id="{C6AA183C-87A3-4A4C-B187-F7C8357CE295}"/>
              </a:ext>
            </a:extLst>
          </p:cNvPr>
          <p:cNvSpPr txBox="1"/>
          <p:nvPr/>
        </p:nvSpPr>
        <p:spPr>
          <a:xfrm>
            <a:off x="8466465" y="1565476"/>
            <a:ext cx="5591609" cy="1061829"/>
          </a:xfrm>
          <a:prstGeom prst="rect">
            <a:avLst/>
          </a:prstGeom>
          <a:noFill/>
        </p:spPr>
        <p:txBody>
          <a:bodyPr wrap="square" rtlCol="0">
            <a:spAutoFit/>
          </a:bodyPr>
          <a:lstStyle/>
          <a:p>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　助成金の執行は原則現金払のみです。個人のクレジットカードでポイントを得たり、金券支払いに</a:t>
            </a:r>
          </a:p>
          <a:p>
            <a:r>
              <a:rPr kumimoji="1" lang="ja-JP" altLang="en-US" sz="1050" dirty="0">
                <a:solidFill>
                  <a:srgbClr val="FF0000"/>
                </a:solidFill>
                <a:latin typeface="Meiryo UI" panose="020B0604030504040204" pitchFamily="50" charset="-128"/>
                <a:ea typeface="Meiryo UI" panose="020B0604030504040204" pitchFamily="50" charset="-128"/>
              </a:rPr>
              <a:t>       より差額を得たりすることはできません。</a:t>
            </a:r>
          </a:p>
          <a:p>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　助成金の採択金額は申請額より減額、または条件付きで決定することがあります。予算には、</a:t>
            </a:r>
          </a:p>
          <a:p>
            <a:r>
              <a:rPr kumimoji="1" lang="ja-JP" altLang="en-US" sz="1050" dirty="0">
                <a:solidFill>
                  <a:srgbClr val="FF0000"/>
                </a:solidFill>
                <a:latin typeface="Meiryo UI" panose="020B0604030504040204" pitchFamily="50" charset="-128"/>
                <a:ea typeface="Meiryo UI" panose="020B0604030504040204" pitchFamily="50" charset="-128"/>
              </a:rPr>
              <a:t>       参加費や寄付金、事業実施による売上金などを含めた自己資金の活用を検討してください。</a:t>
            </a:r>
          </a:p>
          <a:p>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　この助成事業は、西区民による「赤い羽根共同募金」を財源としていますので、事業費の支出は</a:t>
            </a:r>
          </a:p>
          <a:p>
            <a:r>
              <a:rPr kumimoji="1" lang="ja-JP" altLang="en-US" sz="1050" dirty="0">
                <a:solidFill>
                  <a:srgbClr val="FF0000"/>
                </a:solidFill>
                <a:latin typeface="Meiryo UI" panose="020B0604030504040204" pitchFamily="50" charset="-128"/>
                <a:ea typeface="Meiryo UI" panose="020B0604030504040204" pitchFamily="50" charset="-128"/>
              </a:rPr>
              <a:t>       できるかぎり、区内の商店／事業所等の活用をお願いします。</a:t>
            </a:r>
          </a:p>
        </p:txBody>
      </p:sp>
      <p:grpSp>
        <p:nvGrpSpPr>
          <p:cNvPr id="28" name="グループ化 27">
            <a:extLst>
              <a:ext uri="{FF2B5EF4-FFF2-40B4-BE49-F238E27FC236}">
                <a16:creationId xmlns:a16="http://schemas.microsoft.com/office/drawing/2014/main" id="{A9D35F64-9C16-4C5C-B02F-C2FBA129202A}"/>
              </a:ext>
            </a:extLst>
          </p:cNvPr>
          <p:cNvGrpSpPr/>
          <p:nvPr/>
        </p:nvGrpSpPr>
        <p:grpSpPr>
          <a:xfrm>
            <a:off x="8330131" y="7312669"/>
            <a:ext cx="1599744" cy="390526"/>
            <a:chOff x="0" y="0"/>
            <a:chExt cx="1599744" cy="390526"/>
          </a:xfrm>
        </p:grpSpPr>
        <p:sp>
          <p:nvSpPr>
            <p:cNvPr id="38" name="矢印: 山形 37">
              <a:extLst>
                <a:ext uri="{FF2B5EF4-FFF2-40B4-BE49-F238E27FC236}">
                  <a16:creationId xmlns:a16="http://schemas.microsoft.com/office/drawing/2014/main" id="{8A645DAA-F9BF-4608-AE4D-0EE373864E61}"/>
                </a:ext>
              </a:extLst>
            </p:cNvPr>
            <p:cNvSpPr/>
            <p:nvPr/>
          </p:nvSpPr>
          <p:spPr>
            <a:xfrm>
              <a:off x="0" y="0"/>
              <a:ext cx="1599744" cy="390526"/>
            </a:xfrm>
            <a:prstGeom prst="chevron">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39" name="矢印: 山形 4">
              <a:extLst>
                <a:ext uri="{FF2B5EF4-FFF2-40B4-BE49-F238E27FC236}">
                  <a16:creationId xmlns:a16="http://schemas.microsoft.com/office/drawing/2014/main" id="{B04D7E17-195F-446F-BC2B-4C4D29FCC7CF}"/>
                </a:ext>
              </a:extLst>
            </p:cNvPr>
            <p:cNvSpPr txBox="1"/>
            <p:nvPr/>
          </p:nvSpPr>
          <p:spPr>
            <a:xfrm>
              <a:off x="195263" y="0"/>
              <a:ext cx="1209218" cy="3905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kumimoji="1" lang="ja-JP" altLang="en-US" sz="1800" b="1" kern="1200" dirty="0">
                  <a:solidFill>
                    <a:sysClr val="window" lastClr="FFFFFF"/>
                  </a:solidFill>
                  <a:latin typeface="Calibri" panose="020F0502020204030204"/>
                  <a:ea typeface="ＭＳ Ｐゴシック" panose="020B0600070205080204" pitchFamily="50" charset="-128"/>
                  <a:cs typeface="+mn-cs"/>
                </a:rPr>
                <a:t>申請</a:t>
              </a:r>
            </a:p>
          </p:txBody>
        </p:sp>
      </p:grpSp>
      <p:grpSp>
        <p:nvGrpSpPr>
          <p:cNvPr id="29" name="グループ化 28">
            <a:extLst>
              <a:ext uri="{FF2B5EF4-FFF2-40B4-BE49-F238E27FC236}">
                <a16:creationId xmlns:a16="http://schemas.microsoft.com/office/drawing/2014/main" id="{C8C8FEF6-B2B8-40A1-9444-EFB2A1D1590A}"/>
              </a:ext>
            </a:extLst>
          </p:cNvPr>
          <p:cNvGrpSpPr/>
          <p:nvPr/>
        </p:nvGrpSpPr>
        <p:grpSpPr>
          <a:xfrm>
            <a:off x="9772648" y="7314073"/>
            <a:ext cx="1599744" cy="387716"/>
            <a:chOff x="1442517" y="1404"/>
            <a:chExt cx="1599744" cy="387716"/>
          </a:xfrm>
        </p:grpSpPr>
        <p:sp>
          <p:nvSpPr>
            <p:cNvPr id="36" name="矢印: 山形 35">
              <a:extLst>
                <a:ext uri="{FF2B5EF4-FFF2-40B4-BE49-F238E27FC236}">
                  <a16:creationId xmlns:a16="http://schemas.microsoft.com/office/drawing/2014/main" id="{6870B0FB-E91E-4E23-BCA2-2261AF3C9B48}"/>
                </a:ext>
              </a:extLst>
            </p:cNvPr>
            <p:cNvSpPr/>
            <p:nvPr/>
          </p:nvSpPr>
          <p:spPr>
            <a:xfrm>
              <a:off x="1442517" y="1404"/>
              <a:ext cx="1599744" cy="387716"/>
            </a:xfrm>
            <a:prstGeom prst="chevron">
              <a:avLst/>
            </a:prstGeom>
            <a:solidFill>
              <a:srgbClr val="FFC000">
                <a:hueOff val="3465231"/>
                <a:satOff val="-15989"/>
                <a:lumOff val="588"/>
                <a:alphaOff val="0"/>
              </a:srgbClr>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37" name="矢印: 山形 6">
              <a:extLst>
                <a:ext uri="{FF2B5EF4-FFF2-40B4-BE49-F238E27FC236}">
                  <a16:creationId xmlns:a16="http://schemas.microsoft.com/office/drawing/2014/main" id="{C9142C1B-E636-4785-B627-BCB669E95600}"/>
                </a:ext>
              </a:extLst>
            </p:cNvPr>
            <p:cNvSpPr txBox="1"/>
            <p:nvPr/>
          </p:nvSpPr>
          <p:spPr>
            <a:xfrm>
              <a:off x="1636375" y="1404"/>
              <a:ext cx="1212028" cy="3877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a:solidFill>
                    <a:sysClr val="window" lastClr="FFFFFF"/>
                  </a:solidFill>
                  <a:latin typeface="Calibri" panose="020F0502020204030204"/>
                  <a:ea typeface="ＭＳ Ｐゴシック" panose="020B0600070205080204" pitchFamily="50" charset="-128"/>
                  <a:cs typeface="+mn-cs"/>
                </a:rPr>
                <a:t>審査・採択</a:t>
              </a:r>
            </a:p>
          </p:txBody>
        </p:sp>
      </p:grpSp>
      <p:grpSp>
        <p:nvGrpSpPr>
          <p:cNvPr id="30" name="グループ化 29">
            <a:extLst>
              <a:ext uri="{FF2B5EF4-FFF2-40B4-BE49-F238E27FC236}">
                <a16:creationId xmlns:a16="http://schemas.microsoft.com/office/drawing/2014/main" id="{9A205320-80F5-4EDA-A68F-043EE8B98614}"/>
              </a:ext>
            </a:extLst>
          </p:cNvPr>
          <p:cNvGrpSpPr/>
          <p:nvPr/>
        </p:nvGrpSpPr>
        <p:grpSpPr>
          <a:xfrm>
            <a:off x="11212418" y="7303870"/>
            <a:ext cx="1599744" cy="408125"/>
            <a:chOff x="2882287" y="-8799"/>
            <a:chExt cx="1599744" cy="408125"/>
          </a:xfrm>
        </p:grpSpPr>
        <p:sp>
          <p:nvSpPr>
            <p:cNvPr id="34" name="矢印: 山形 33">
              <a:extLst>
                <a:ext uri="{FF2B5EF4-FFF2-40B4-BE49-F238E27FC236}">
                  <a16:creationId xmlns:a16="http://schemas.microsoft.com/office/drawing/2014/main" id="{B123B914-09EE-4FE6-801F-BD6BBD426625}"/>
                </a:ext>
              </a:extLst>
            </p:cNvPr>
            <p:cNvSpPr/>
            <p:nvPr/>
          </p:nvSpPr>
          <p:spPr>
            <a:xfrm>
              <a:off x="2882287" y="-8799"/>
              <a:ext cx="1599744" cy="408125"/>
            </a:xfrm>
            <a:prstGeom prst="chevron">
              <a:avLst/>
            </a:prstGeom>
            <a:solidFill>
              <a:srgbClr val="FFC000">
                <a:hueOff val="6930461"/>
                <a:satOff val="-31979"/>
                <a:lumOff val="1177"/>
                <a:alphaOff val="0"/>
              </a:srgbClr>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35" name="矢印: 山形 8">
              <a:extLst>
                <a:ext uri="{FF2B5EF4-FFF2-40B4-BE49-F238E27FC236}">
                  <a16:creationId xmlns:a16="http://schemas.microsoft.com/office/drawing/2014/main" id="{56032B2F-2D28-441A-BD63-7EEDA20C1145}"/>
                </a:ext>
              </a:extLst>
            </p:cNvPr>
            <p:cNvSpPr txBox="1"/>
            <p:nvPr/>
          </p:nvSpPr>
          <p:spPr>
            <a:xfrm>
              <a:off x="3086350" y="-8799"/>
              <a:ext cx="1191619" cy="4081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kumimoji="1" lang="ja-JP" altLang="en-US" sz="1800" b="1" kern="1200" dirty="0">
                  <a:solidFill>
                    <a:sysClr val="window" lastClr="FFFFFF"/>
                  </a:solidFill>
                  <a:latin typeface="Calibri" panose="020F0502020204030204"/>
                  <a:ea typeface="ＭＳ Ｐゴシック" panose="020B0600070205080204" pitchFamily="50" charset="-128"/>
                  <a:cs typeface="+mn-cs"/>
                </a:rPr>
                <a:t>実施</a:t>
              </a:r>
            </a:p>
          </p:txBody>
        </p:sp>
      </p:grpSp>
      <p:grpSp>
        <p:nvGrpSpPr>
          <p:cNvPr id="31" name="グループ化 30">
            <a:extLst>
              <a:ext uri="{FF2B5EF4-FFF2-40B4-BE49-F238E27FC236}">
                <a16:creationId xmlns:a16="http://schemas.microsoft.com/office/drawing/2014/main" id="{EBF80909-EFC5-48A5-BBBE-5D7E9DA8E3DA}"/>
              </a:ext>
            </a:extLst>
          </p:cNvPr>
          <p:cNvGrpSpPr/>
          <p:nvPr/>
        </p:nvGrpSpPr>
        <p:grpSpPr>
          <a:xfrm>
            <a:off x="12652188" y="7314073"/>
            <a:ext cx="1599744" cy="387716"/>
            <a:chOff x="4322057" y="1404"/>
            <a:chExt cx="1599744" cy="387716"/>
          </a:xfrm>
        </p:grpSpPr>
        <p:sp>
          <p:nvSpPr>
            <p:cNvPr id="32" name="矢印: 山形 31">
              <a:extLst>
                <a:ext uri="{FF2B5EF4-FFF2-40B4-BE49-F238E27FC236}">
                  <a16:creationId xmlns:a16="http://schemas.microsoft.com/office/drawing/2014/main" id="{A8C7E440-F8E5-4538-8756-F9393F322E2A}"/>
                </a:ext>
              </a:extLst>
            </p:cNvPr>
            <p:cNvSpPr/>
            <p:nvPr/>
          </p:nvSpPr>
          <p:spPr>
            <a:xfrm>
              <a:off x="4322057" y="1404"/>
              <a:ext cx="1599744" cy="387716"/>
            </a:xfrm>
            <a:prstGeom prst="chevron">
              <a:avLst/>
            </a:prstGeom>
            <a:solidFill>
              <a:srgbClr val="FFC000">
                <a:hueOff val="10395692"/>
                <a:satOff val="-47968"/>
                <a:lumOff val="1765"/>
                <a:alphaOff val="0"/>
              </a:srgbClr>
            </a:solidFill>
            <a:ln w="12700" cap="flat" cmpd="sng" algn="ctr">
              <a:solidFill>
                <a:sysClr val="window" lastClr="FFFFFF">
                  <a:hueOff val="0"/>
                  <a:satOff val="0"/>
                  <a:lumOff val="0"/>
                  <a:alphaOff val="0"/>
                </a:sys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33" name="矢印: 山形 10">
              <a:extLst>
                <a:ext uri="{FF2B5EF4-FFF2-40B4-BE49-F238E27FC236}">
                  <a16:creationId xmlns:a16="http://schemas.microsoft.com/office/drawing/2014/main" id="{513B90B6-75AF-4B9C-9BE6-B0CC8CC4A579}"/>
                </a:ext>
              </a:extLst>
            </p:cNvPr>
            <p:cNvSpPr txBox="1"/>
            <p:nvPr/>
          </p:nvSpPr>
          <p:spPr>
            <a:xfrm>
              <a:off x="4515915" y="1404"/>
              <a:ext cx="1212028" cy="3877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kumimoji="1" lang="ja-JP" altLang="en-US" sz="1800" b="1" kern="1200">
                  <a:solidFill>
                    <a:sysClr val="window" lastClr="FFFFFF"/>
                  </a:solidFill>
                  <a:latin typeface="Calibri" panose="020F0502020204030204"/>
                  <a:ea typeface="ＭＳ Ｐゴシック" panose="020B0600070205080204" pitchFamily="50" charset="-128"/>
                  <a:cs typeface="+mn-cs"/>
                </a:rPr>
                <a:t>報告</a:t>
              </a:r>
            </a:p>
          </p:txBody>
        </p:sp>
      </p:grpSp>
      <p:sp>
        <p:nvSpPr>
          <p:cNvPr id="40" name="テキスト ボックス 39">
            <a:extLst>
              <a:ext uri="{FF2B5EF4-FFF2-40B4-BE49-F238E27FC236}">
                <a16:creationId xmlns:a16="http://schemas.microsoft.com/office/drawing/2014/main" id="{BEAE3529-84E5-4D08-A295-505AF9F5CA8D}"/>
              </a:ext>
            </a:extLst>
          </p:cNvPr>
          <p:cNvSpPr txBox="1"/>
          <p:nvPr/>
        </p:nvSpPr>
        <p:spPr>
          <a:xfrm>
            <a:off x="8171916" y="4328283"/>
            <a:ext cx="6305893" cy="236988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所定の申請書に必要事項を記入・押印の上、添付書類とともに、本会までご提出ください。</a:t>
            </a:r>
          </a:p>
          <a:p>
            <a:r>
              <a:rPr kumimoji="1" lang="ja-JP" altLang="en-US" sz="1200" b="1" dirty="0">
                <a:latin typeface="Meiryo UI" panose="020B0604030504040204" pitchFamily="50" charset="-128"/>
                <a:ea typeface="Meiryo UI" panose="020B0604030504040204" pitchFamily="50" charset="-128"/>
              </a:rPr>
              <a:t>（１）申請書</a:t>
            </a:r>
          </a:p>
          <a:p>
            <a:r>
              <a:rPr kumimoji="1" lang="ja-JP" altLang="en-US" sz="1100" dirty="0">
                <a:latin typeface="Meiryo UI" panose="020B0604030504040204" pitchFamily="50" charset="-128"/>
                <a:ea typeface="Meiryo UI" panose="020B0604030504040204" pitchFamily="50" charset="-128"/>
              </a:rPr>
              <a:t>本会ホームページ</a:t>
            </a:r>
            <a:r>
              <a:rPr kumimoji="1" lang="en-US" altLang="ja-JP" sz="1100" dirty="0">
                <a:latin typeface="Meiryo UI" panose="020B0604030504040204" pitchFamily="50" charset="-128"/>
                <a:ea typeface="Meiryo UI" panose="020B0604030504040204" pitchFamily="50" charset="-128"/>
              </a:rPr>
              <a:t>(https://www.nishiwel.or.jp/)</a:t>
            </a:r>
            <a:r>
              <a:rPr kumimoji="1" lang="ja-JP" altLang="en-US" sz="1100" dirty="0">
                <a:latin typeface="Meiryo UI" panose="020B0604030504040204" pitchFamily="50" charset="-128"/>
                <a:ea typeface="Meiryo UI" panose="020B0604030504040204" pitchFamily="50" charset="-128"/>
              </a:rPr>
              <a:t>、または本会窓口にて入手してください。</a:t>
            </a:r>
            <a:endParaRPr kumimoji="1" lang="en-US" altLang="ja-JP" sz="1100" dirty="0">
              <a:latin typeface="Meiryo UI" panose="020B0604030504040204" pitchFamily="50" charset="-128"/>
              <a:ea typeface="Meiryo UI" panose="020B0604030504040204" pitchFamily="50" charset="-128"/>
            </a:endParaRPr>
          </a:p>
          <a:p>
            <a:endParaRPr kumimoji="1" lang="ja-JP" altLang="en-US" sz="6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（２）添付書類</a:t>
            </a:r>
          </a:p>
          <a:p>
            <a:r>
              <a:rPr kumimoji="1" lang="ja-JP" altLang="en-US" sz="1100" dirty="0">
                <a:latin typeface="Meiryo UI" panose="020B0604030504040204" pitchFamily="50" charset="-128"/>
                <a:ea typeface="Meiryo UI" panose="020B0604030504040204" pitchFamily="50" charset="-128"/>
              </a:rPr>
              <a:t>・　通帳の表裏面のコピー（名義・口座番号がわかるページ）</a:t>
            </a:r>
          </a:p>
          <a:p>
            <a:r>
              <a:rPr kumimoji="1" lang="ja-JP" altLang="en-US" sz="1100" dirty="0">
                <a:latin typeface="Meiryo UI" panose="020B0604030504040204" pitchFamily="50" charset="-128"/>
                <a:ea typeface="Meiryo UI" panose="020B0604030504040204" pitchFamily="50" charset="-128"/>
              </a:rPr>
              <a:t>・　定款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規約 </a:t>
            </a:r>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会則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いずれか</a:t>
            </a:r>
            <a:r>
              <a:rPr kumimoji="1" lang="en-US" altLang="ja-JP" sz="1100" dirty="0">
                <a:latin typeface="Meiryo UI" panose="020B0604030504040204" pitchFamily="50" charset="-128"/>
                <a:ea typeface="Meiryo UI" panose="020B0604030504040204" pitchFamily="50" charset="-128"/>
              </a:rPr>
              <a:t>】</a:t>
            </a:r>
          </a:p>
          <a:p>
            <a:r>
              <a:rPr kumimoji="1" lang="ja-JP" altLang="en-US" sz="1100" dirty="0">
                <a:latin typeface="Meiryo UI" panose="020B0604030504040204" pitchFamily="50" charset="-128"/>
                <a:ea typeface="Meiryo UI" panose="020B0604030504040204" pitchFamily="50" charset="-128"/>
              </a:rPr>
              <a:t>・　会員名簿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必須</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団体概要（パンフレット・会報等）</a:t>
            </a:r>
          </a:p>
          <a:p>
            <a:r>
              <a:rPr kumimoji="1" lang="ja-JP" altLang="en-US" sz="1100" dirty="0">
                <a:latin typeface="Meiryo UI" panose="020B0604030504040204" pitchFamily="50" charset="-128"/>
                <a:ea typeface="Meiryo UI" panose="020B0604030504040204" pitchFamily="50" charset="-128"/>
              </a:rPr>
              <a:t>・　直近の事業報告・決算書</a:t>
            </a:r>
          </a:p>
          <a:p>
            <a:r>
              <a:rPr kumimoji="1" lang="ja-JP" altLang="en-US" sz="1100" dirty="0">
                <a:latin typeface="Meiryo UI" panose="020B0604030504040204" pitchFamily="50" charset="-128"/>
                <a:ea typeface="Meiryo UI" panose="020B0604030504040204" pitchFamily="50" charset="-128"/>
              </a:rPr>
              <a:t>・　直近の事業計画・予算書</a:t>
            </a:r>
          </a:p>
          <a:p>
            <a:r>
              <a:rPr kumimoji="1" lang="ja-JP" altLang="en-US" sz="1100" dirty="0">
                <a:latin typeface="Meiryo UI" panose="020B0604030504040204" pitchFamily="50" charset="-128"/>
                <a:ea typeface="Meiryo UI" panose="020B0604030504040204" pitchFamily="50" charset="-128"/>
              </a:rPr>
              <a:t>・　広報物・ホームページ等（事業内容がわかるもの）のコピー（</a:t>
            </a:r>
            <a:r>
              <a:rPr kumimoji="1" lang="en-US" altLang="ja-JP" sz="1100" dirty="0">
                <a:latin typeface="Meiryo UI" panose="020B0604030504040204" pitchFamily="50" charset="-128"/>
                <a:ea typeface="Meiryo UI" panose="020B0604030504040204" pitchFamily="50" charset="-128"/>
              </a:rPr>
              <a:t>URL</a:t>
            </a:r>
            <a:r>
              <a:rPr kumimoji="1" lang="ja-JP" altLang="en-US" sz="1100" dirty="0">
                <a:latin typeface="Meiryo UI" panose="020B0604030504040204" pitchFamily="50" charset="-128"/>
                <a:ea typeface="Meiryo UI" panose="020B0604030504040204" pitchFamily="50" charset="-128"/>
              </a:rPr>
              <a:t>を記載）</a:t>
            </a:r>
            <a:endParaRPr kumimoji="1" lang="en-US" altLang="ja-JP" sz="1100" dirty="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（３）申請受付期間</a:t>
            </a:r>
          </a:p>
          <a:p>
            <a:r>
              <a:rPr kumimoji="1" lang="ja-JP" altLang="en-US" sz="1100" dirty="0">
                <a:latin typeface="Meiryo UI" panose="020B0604030504040204" pitchFamily="50" charset="-128"/>
                <a:ea typeface="Meiryo UI" panose="020B0604030504040204" pitchFamily="50" charset="-128"/>
              </a:rPr>
              <a:t>令和５年３月１</a:t>
            </a: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日（月）～　令和５年６月１６日（金）＜必着＞</a:t>
            </a:r>
          </a:p>
        </p:txBody>
      </p:sp>
      <p:sp>
        <p:nvSpPr>
          <p:cNvPr id="41" name="テキスト ボックス 40">
            <a:extLst>
              <a:ext uri="{FF2B5EF4-FFF2-40B4-BE49-F238E27FC236}">
                <a16:creationId xmlns:a16="http://schemas.microsoft.com/office/drawing/2014/main" id="{E0FAFFE7-E6DA-4C87-AEB2-D04A9C466F43}"/>
              </a:ext>
            </a:extLst>
          </p:cNvPr>
          <p:cNvSpPr txBox="1"/>
          <p:nvPr/>
        </p:nvSpPr>
        <p:spPr>
          <a:xfrm>
            <a:off x="8171916" y="3133768"/>
            <a:ext cx="6305893" cy="600164"/>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（１）当該年度に同一事業において、使途の如何に関わらず他からの助成を受けていないこと。</a:t>
            </a:r>
          </a:p>
          <a:p>
            <a:r>
              <a:rPr kumimoji="1" lang="ja-JP" altLang="en-US" sz="1100" dirty="0">
                <a:latin typeface="Meiryo UI" panose="020B0604030504040204" pitchFamily="50" charset="-128"/>
                <a:ea typeface="Meiryo UI" panose="020B0604030504040204" pitchFamily="50" charset="-128"/>
              </a:rPr>
              <a:t>（２）助成事業が共同募金配分金を財源としていることを明記し、効果的な広報を行うこと。</a:t>
            </a:r>
          </a:p>
          <a:p>
            <a:r>
              <a:rPr kumimoji="1" lang="ja-JP" altLang="en-US" sz="1100" dirty="0">
                <a:latin typeface="Meiryo UI" panose="020B0604030504040204" pitchFamily="50" charset="-128"/>
                <a:ea typeface="Meiryo UI" panose="020B0604030504040204" pitchFamily="50" charset="-128"/>
              </a:rPr>
              <a:t>（３）共同募金の趣旨を理解し、主体的且つ積極的に共同募金活動を行えること。</a:t>
            </a:r>
          </a:p>
        </p:txBody>
      </p:sp>
      <p:graphicFrame>
        <p:nvGraphicFramePr>
          <p:cNvPr id="55" name="表 55">
            <a:extLst>
              <a:ext uri="{FF2B5EF4-FFF2-40B4-BE49-F238E27FC236}">
                <a16:creationId xmlns:a16="http://schemas.microsoft.com/office/drawing/2014/main" id="{7BDBE3A1-4555-47A6-B449-DAAC4433B84D}"/>
              </a:ext>
            </a:extLst>
          </p:cNvPr>
          <p:cNvGraphicFramePr>
            <a:graphicFrameLocks noGrp="1"/>
          </p:cNvGraphicFramePr>
          <p:nvPr>
            <p:extLst>
              <p:ext uri="{D42A27DB-BD31-4B8C-83A1-F6EECF244321}">
                <p14:modId xmlns:p14="http://schemas.microsoft.com/office/powerpoint/2010/main" val="1395475059"/>
              </p:ext>
            </p:extLst>
          </p:nvPr>
        </p:nvGraphicFramePr>
        <p:xfrm>
          <a:off x="8525394" y="7692159"/>
          <a:ext cx="5655425" cy="1310640"/>
        </p:xfrm>
        <a:graphic>
          <a:graphicData uri="http://schemas.openxmlformats.org/drawingml/2006/table">
            <a:tbl>
              <a:tblPr firstRow="1" bandRow="1">
                <a:tableStyleId>{5C22544A-7EE6-4342-B048-85BDC9FD1C3A}</a:tableStyleId>
              </a:tblPr>
              <a:tblGrid>
                <a:gridCol w="1313931">
                  <a:extLst>
                    <a:ext uri="{9D8B030D-6E8A-4147-A177-3AD203B41FA5}">
                      <a16:colId xmlns:a16="http://schemas.microsoft.com/office/drawing/2014/main" val="3261234388"/>
                    </a:ext>
                  </a:extLst>
                </a:gridCol>
                <a:gridCol w="1594487">
                  <a:extLst>
                    <a:ext uri="{9D8B030D-6E8A-4147-A177-3AD203B41FA5}">
                      <a16:colId xmlns:a16="http://schemas.microsoft.com/office/drawing/2014/main" val="509945251"/>
                    </a:ext>
                  </a:extLst>
                </a:gridCol>
                <a:gridCol w="1472563">
                  <a:extLst>
                    <a:ext uri="{9D8B030D-6E8A-4147-A177-3AD203B41FA5}">
                      <a16:colId xmlns:a16="http://schemas.microsoft.com/office/drawing/2014/main" val="609772130"/>
                    </a:ext>
                  </a:extLst>
                </a:gridCol>
                <a:gridCol w="1274444">
                  <a:extLst>
                    <a:ext uri="{9D8B030D-6E8A-4147-A177-3AD203B41FA5}">
                      <a16:colId xmlns:a16="http://schemas.microsoft.com/office/drawing/2014/main" val="2339139618"/>
                    </a:ext>
                  </a:extLst>
                </a:gridCol>
              </a:tblGrid>
              <a:tr h="1247447">
                <a:tc>
                  <a:txBody>
                    <a:bodyPr/>
                    <a:lstStyle/>
                    <a:p>
                      <a:r>
                        <a:rPr kumimoji="1" lang="zh-TW" altLang="en-US" sz="1050" dirty="0">
                          <a:solidFill>
                            <a:srgbClr val="FF0000"/>
                          </a:solidFill>
                          <a:latin typeface="Meiryo UI" panose="020B0604030504040204" pitchFamily="50" charset="-128"/>
                          <a:ea typeface="Meiryo UI" panose="020B0604030504040204" pitchFamily="50" charset="-128"/>
                        </a:rPr>
                        <a:t>応募締切</a:t>
                      </a:r>
                    </a:p>
                    <a:p>
                      <a:r>
                        <a:rPr kumimoji="1" lang="en-US" altLang="zh-TW" sz="1050" dirty="0">
                          <a:solidFill>
                            <a:srgbClr val="FF0000"/>
                          </a:solidFill>
                          <a:latin typeface="Meiryo UI" panose="020B0604030504040204" pitchFamily="50" charset="-128"/>
                          <a:ea typeface="Meiryo UI" panose="020B0604030504040204" pitchFamily="50" charset="-128"/>
                        </a:rPr>
                        <a:t>6</a:t>
                      </a:r>
                      <a:r>
                        <a:rPr kumimoji="1" lang="zh-TW" altLang="en-US" sz="1050" dirty="0">
                          <a:solidFill>
                            <a:srgbClr val="FF0000"/>
                          </a:solidFill>
                          <a:latin typeface="Meiryo UI" panose="020B0604030504040204" pitchFamily="50" charset="-128"/>
                          <a:ea typeface="Meiryo UI" panose="020B0604030504040204" pitchFamily="50" charset="-128"/>
                        </a:rPr>
                        <a:t>月</a:t>
                      </a:r>
                      <a:r>
                        <a:rPr kumimoji="1" lang="en-US" altLang="zh-TW" sz="1050" dirty="0">
                          <a:solidFill>
                            <a:srgbClr val="FF0000"/>
                          </a:solidFill>
                          <a:latin typeface="Meiryo UI" panose="020B0604030504040204" pitchFamily="50" charset="-128"/>
                          <a:ea typeface="Meiryo UI" panose="020B0604030504040204" pitchFamily="50" charset="-128"/>
                        </a:rPr>
                        <a:t>16</a:t>
                      </a:r>
                      <a:r>
                        <a:rPr kumimoji="1" lang="zh-TW" altLang="en-US" sz="1050" dirty="0">
                          <a:solidFill>
                            <a:srgbClr val="FF0000"/>
                          </a:solidFill>
                          <a:latin typeface="Meiryo UI" panose="020B0604030504040204" pitchFamily="50" charset="-128"/>
                          <a:ea typeface="Meiryo UI" panose="020B0604030504040204" pitchFamily="50" charset="-128"/>
                        </a:rPr>
                        <a:t>日</a:t>
                      </a:r>
                      <a:r>
                        <a:rPr kumimoji="1" lang="en-US" altLang="zh-TW" sz="1050" dirty="0">
                          <a:solidFill>
                            <a:srgbClr val="FF0000"/>
                          </a:solidFill>
                          <a:latin typeface="Meiryo UI" panose="020B0604030504040204" pitchFamily="50" charset="-128"/>
                          <a:ea typeface="Meiryo UI" panose="020B0604030504040204" pitchFamily="50" charset="-128"/>
                        </a:rPr>
                        <a:t>(</a:t>
                      </a:r>
                      <a:r>
                        <a:rPr kumimoji="1" lang="zh-TW" altLang="en-US" sz="1050" dirty="0">
                          <a:solidFill>
                            <a:srgbClr val="FF0000"/>
                          </a:solidFill>
                          <a:latin typeface="Meiryo UI" panose="020B0604030504040204" pitchFamily="50" charset="-128"/>
                          <a:ea typeface="Meiryo UI" panose="020B0604030504040204" pitchFamily="50" charset="-128"/>
                        </a:rPr>
                        <a:t>金</a:t>
                      </a:r>
                      <a:r>
                        <a:rPr kumimoji="1" lang="en-US" altLang="zh-TW" sz="1050" dirty="0">
                          <a:solidFill>
                            <a:srgbClr val="FF0000"/>
                          </a:solidFill>
                          <a:latin typeface="Meiryo UI" panose="020B0604030504040204" pitchFamily="50" charset="-128"/>
                          <a:ea typeface="Meiryo UI" panose="020B0604030504040204" pitchFamily="50" charset="-128"/>
                        </a:rPr>
                        <a:t>)</a:t>
                      </a:r>
                      <a:r>
                        <a:rPr kumimoji="1" lang="en-US" altLang="zh-TW" sz="1000" dirty="0">
                          <a:solidFill>
                            <a:schemeClr val="tx1"/>
                          </a:solidFill>
                          <a:latin typeface="Meiryo UI" panose="020B0604030504040204" pitchFamily="50" charset="-128"/>
                          <a:ea typeface="Meiryo UI" panose="020B0604030504040204" pitchFamily="50" charset="-128"/>
                        </a:rPr>
                        <a:t>	</a:t>
                      </a:r>
                    </a:p>
                    <a:p>
                      <a:r>
                        <a:rPr kumimoji="1" lang="en-US" altLang="zh-TW" sz="1000" b="0" dirty="0">
                          <a:solidFill>
                            <a:schemeClr val="tx1"/>
                          </a:solidFill>
                          <a:latin typeface="Meiryo UI" panose="020B0604030504040204" pitchFamily="50" charset="-128"/>
                          <a:ea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rPr>
                        <a:t>申請書作成</a:t>
                      </a:r>
                    </a:p>
                    <a:p>
                      <a:r>
                        <a:rPr kumimoji="1" lang="zh-TW" altLang="en-US" sz="1000" b="0" dirty="0">
                          <a:solidFill>
                            <a:schemeClr val="tx1"/>
                          </a:solidFill>
                          <a:latin typeface="Meiryo UI" panose="020B0604030504040204" pitchFamily="50" charset="-128"/>
                          <a:ea typeface="Meiryo UI" panose="020B0604030504040204" pitchFamily="50" charset="-128"/>
                        </a:rPr>
                        <a:t> ◆申請書類提出</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kumimoji="1" lang="en-US" altLang="zh-TW" sz="1000" b="1" dirty="0">
                        <a:solidFill>
                          <a:schemeClr val="tx1"/>
                        </a:solidFill>
                        <a:latin typeface="Meiryo UI" panose="020B0604030504040204" pitchFamily="50" charset="-128"/>
                        <a:ea typeface="Meiryo UI" panose="020B0604030504040204" pitchFamily="50" charset="-128"/>
                      </a:endParaRPr>
                    </a:p>
                    <a:p>
                      <a:r>
                        <a:rPr kumimoji="1" lang="en-US" altLang="zh-TW" sz="1000" b="1" dirty="0">
                          <a:solidFill>
                            <a:schemeClr val="tx1"/>
                          </a:solidFill>
                          <a:latin typeface="Meiryo UI" panose="020B0604030504040204" pitchFamily="50" charset="-128"/>
                          <a:ea typeface="Meiryo UI" panose="020B0604030504040204" pitchFamily="50" charset="-128"/>
                        </a:rPr>
                        <a:t>7</a:t>
                      </a:r>
                      <a:r>
                        <a:rPr kumimoji="1" lang="zh-TW" altLang="en-US" sz="1000" b="1" dirty="0">
                          <a:solidFill>
                            <a:schemeClr val="tx1"/>
                          </a:solidFill>
                          <a:latin typeface="Meiryo UI" panose="020B0604030504040204" pitchFamily="50" charset="-128"/>
                          <a:ea typeface="Meiryo UI" panose="020B0604030504040204" pitchFamily="50" charset="-128"/>
                        </a:rPr>
                        <a:t>月～</a:t>
                      </a:r>
                      <a:r>
                        <a:rPr kumimoji="1" lang="en-US" altLang="zh-TW" sz="1000" b="1" dirty="0">
                          <a:solidFill>
                            <a:schemeClr val="tx1"/>
                          </a:solidFill>
                          <a:latin typeface="Meiryo UI" panose="020B0604030504040204" pitchFamily="50" charset="-128"/>
                          <a:ea typeface="Meiryo UI" panose="020B0604030504040204" pitchFamily="50" charset="-128"/>
                        </a:rPr>
                        <a:t>8</a:t>
                      </a:r>
                      <a:r>
                        <a:rPr kumimoji="1" lang="zh-TW" altLang="en-US" sz="1000" b="1" dirty="0">
                          <a:solidFill>
                            <a:schemeClr val="tx1"/>
                          </a:solidFill>
                          <a:latin typeface="Meiryo UI" panose="020B0604030504040204" pitchFamily="50" charset="-128"/>
                          <a:ea typeface="Meiryo UI" panose="020B0604030504040204" pitchFamily="50" charset="-128"/>
                        </a:rPr>
                        <a:t>月</a:t>
                      </a:r>
                      <a:endParaRPr kumimoji="1" lang="en-US" altLang="zh-TW" sz="1000" b="1" dirty="0">
                        <a:solidFill>
                          <a:schemeClr val="tx1"/>
                        </a:solidFill>
                        <a:latin typeface="Meiryo UI" panose="020B0604030504040204" pitchFamily="50" charset="-128"/>
                        <a:ea typeface="Meiryo UI" panose="020B0604030504040204" pitchFamily="50" charset="-128"/>
                      </a:endParaRPr>
                    </a:p>
                    <a:p>
                      <a:r>
                        <a:rPr kumimoji="1" lang="zh-TW" altLang="en-US" sz="1000" b="0" dirty="0">
                          <a:solidFill>
                            <a:schemeClr val="tx1"/>
                          </a:solidFill>
                          <a:latin typeface="Meiryo UI" panose="020B0604030504040204" pitchFamily="50" charset="-128"/>
                          <a:ea typeface="Meiryo UI" panose="020B0604030504040204" pitchFamily="50" charset="-128"/>
                        </a:rPr>
                        <a:t>	</a:t>
                      </a:r>
                    </a:p>
                    <a:p>
                      <a:r>
                        <a:rPr kumimoji="1" lang="zh-TW" altLang="en-US" sz="1000" b="0" dirty="0">
                          <a:solidFill>
                            <a:schemeClr val="tx1"/>
                          </a:solidFill>
                          <a:latin typeface="Meiryo UI" panose="020B0604030504040204" pitchFamily="50" charset="-128"/>
                          <a:ea typeface="Meiryo UI" panose="020B0604030504040204" pitchFamily="50" charset="-128"/>
                        </a:rPr>
                        <a:t>◆要件審査</a:t>
                      </a:r>
                      <a:endParaRPr kumimoji="1" lang="en-US" altLang="zh-TW" sz="1000" b="0" dirty="0">
                        <a:solidFill>
                          <a:schemeClr val="tx1"/>
                        </a:solidFill>
                        <a:latin typeface="Meiryo UI" panose="020B0604030504040204" pitchFamily="50" charset="-128"/>
                        <a:ea typeface="Meiryo UI" panose="020B0604030504040204" pitchFamily="50" charset="-128"/>
                      </a:endParaRPr>
                    </a:p>
                    <a:p>
                      <a:r>
                        <a:rPr kumimoji="1" lang="zh-TW" altLang="en-US" sz="1000" b="0" dirty="0">
                          <a:solidFill>
                            <a:schemeClr val="tx1"/>
                          </a:solidFill>
                          <a:latin typeface="Meiryo UI" panose="020B0604030504040204" pitchFamily="50" charset="-128"/>
                          <a:ea typeface="Meiryo UI" panose="020B0604030504040204" pitchFamily="50" charset="-128"/>
                        </a:rPr>
                        <a:t>◆審査委員会</a:t>
                      </a:r>
                      <a:endParaRPr kumimoji="1" lang="en-US" altLang="zh-TW"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en-US" altLang="zh-TW"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プレゼンテーション審査）</a:t>
                      </a:r>
                      <a:endParaRPr kumimoji="1" lang="zh-TW" altLang="en-US" sz="1000" b="0" dirty="0">
                        <a:solidFill>
                          <a:schemeClr val="tx1"/>
                        </a:solidFill>
                        <a:latin typeface="Meiryo UI" panose="020B0604030504040204" pitchFamily="50" charset="-128"/>
                        <a:ea typeface="Meiryo UI" panose="020B0604030504040204" pitchFamily="50" charset="-128"/>
                      </a:endParaRPr>
                    </a:p>
                    <a:p>
                      <a:r>
                        <a:rPr kumimoji="1" lang="zh-TW" altLang="en-US" sz="1000" b="0" dirty="0">
                          <a:solidFill>
                            <a:schemeClr val="tx1"/>
                          </a:solidFill>
                          <a:latin typeface="Meiryo UI" panose="020B0604030504040204" pitchFamily="50" charset="-128"/>
                          <a:ea typeface="Meiryo UI" panose="020B0604030504040204" pitchFamily="50" charset="-128"/>
                        </a:rPr>
                        <a:t>◆採択</a:t>
                      </a:r>
                    </a:p>
                    <a:p>
                      <a:r>
                        <a:rPr kumimoji="1" lang="zh-TW" altLang="en-US" sz="1000" b="0" dirty="0">
                          <a:solidFill>
                            <a:schemeClr val="tx1"/>
                          </a:solidFill>
                          <a:latin typeface="Meiryo UI" panose="020B0604030504040204" pitchFamily="50" charset="-128"/>
                          <a:ea typeface="Meiryo UI" panose="020B0604030504040204" pitchFamily="50" charset="-128"/>
                        </a:rPr>
                        <a:t>◆助成金交付</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lnL w="12700" cmpd="sng">
                      <a:noFill/>
                    </a:lnL>
                    <a:noFill/>
                  </a:tcPr>
                </a:tc>
                <a:tc>
                  <a:txBody>
                    <a:bodyPr/>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～翌年</a:t>
                      </a:r>
                      <a:r>
                        <a:rPr kumimoji="1" lang="en-US" altLang="ja-JP" sz="1000" dirty="0">
                          <a:solidFill>
                            <a:schemeClr val="tx1"/>
                          </a:solidFill>
                          <a:latin typeface="Meiryo UI" panose="020B0604030504040204" pitchFamily="50" charset="-128"/>
                          <a:ea typeface="Meiryo UI" panose="020B0604030504040204" pitchFamily="50" charset="-128"/>
                        </a:rPr>
                        <a:t>3</a:t>
                      </a:r>
                      <a:r>
                        <a:rPr kumimoji="1" lang="ja-JP" altLang="en-US" sz="1000" dirty="0">
                          <a:solidFill>
                            <a:schemeClr val="tx1"/>
                          </a:solidFill>
                          <a:latin typeface="Meiryo UI" panose="020B0604030504040204" pitchFamily="50" charset="-128"/>
                          <a:ea typeface="Meiryo UI" panose="020B0604030504040204" pitchFamily="50" charset="-128"/>
                        </a:rPr>
                        <a:t>月	</a:t>
                      </a:r>
                    </a:p>
                    <a:p>
                      <a:r>
                        <a:rPr kumimoji="1" lang="ja-JP" altLang="en-US" sz="1000" b="0" dirty="0">
                          <a:solidFill>
                            <a:schemeClr val="tx1"/>
                          </a:solidFill>
                          <a:latin typeface="Meiryo UI" panose="020B0604030504040204" pitchFamily="50" charset="-128"/>
                          <a:ea typeface="Meiryo UI" panose="020B0604030504040204" pitchFamily="50" charset="-128"/>
                        </a:rPr>
                        <a:t>◆区民への周知</a:t>
                      </a:r>
                    </a:p>
                    <a:p>
                      <a:r>
                        <a:rPr kumimoji="1" lang="ja-JP" altLang="en-US" sz="1000" b="0" dirty="0">
                          <a:solidFill>
                            <a:schemeClr val="tx1"/>
                          </a:solidFill>
                          <a:latin typeface="Meiryo UI" panose="020B0604030504040204" pitchFamily="50" charset="-128"/>
                          <a:ea typeface="Meiryo UI" panose="020B0604030504040204" pitchFamily="50" charset="-128"/>
                        </a:rPr>
                        <a:t>◆事業の実施</a:t>
                      </a:r>
                    </a:p>
                    <a:p>
                      <a:r>
                        <a:rPr kumimoji="1" lang="ja-JP" altLang="en-US" sz="1000" b="0" dirty="0">
                          <a:solidFill>
                            <a:schemeClr val="tx1"/>
                          </a:solidFill>
                          <a:latin typeface="Meiryo UI" panose="020B0604030504040204" pitchFamily="50" charset="-128"/>
                          <a:ea typeface="Meiryo UI" panose="020B0604030504040204" pitchFamily="50" charset="-128"/>
                        </a:rPr>
                        <a:t>◆募金活動</a:t>
                      </a:r>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事業終了後	</a:t>
                      </a:r>
                    </a:p>
                    <a:p>
                      <a:r>
                        <a:rPr kumimoji="1" lang="ja-JP" altLang="en-US" sz="1000" b="0" dirty="0">
                          <a:solidFill>
                            <a:schemeClr val="tx1"/>
                          </a:solidFill>
                          <a:latin typeface="Meiryo UI" panose="020B0604030504040204" pitchFamily="50" charset="-128"/>
                          <a:ea typeface="Meiryo UI" panose="020B0604030504040204" pitchFamily="50" charset="-128"/>
                        </a:rPr>
                        <a:t>◆事業報告書作成</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◆報告書類提出</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◆区民へ情報発信</a:t>
                      </a:r>
                      <a:r>
                        <a:rPr kumimoji="1" lang="ja-JP" altLang="en-US" sz="1000" dirty="0">
                          <a:solidFill>
                            <a:schemeClr val="tx1"/>
                          </a:solidFill>
                          <a:latin typeface="Meiryo UI" panose="020B0604030504040204" pitchFamily="50" charset="-128"/>
                          <a:ea typeface="Meiryo UI" panose="020B0604030504040204" pitchFamily="50" charset="-128"/>
                        </a:rPr>
                        <a:t>		</a:t>
                      </a:r>
                    </a:p>
                  </a:txBody>
                  <a:tcPr>
                    <a:noFill/>
                  </a:tcPr>
                </a:tc>
                <a:extLst>
                  <a:ext uri="{0D108BD9-81ED-4DB2-BD59-A6C34878D82A}">
                    <a16:rowId xmlns:a16="http://schemas.microsoft.com/office/drawing/2014/main" val="1141543592"/>
                  </a:ext>
                </a:extLst>
              </a:tr>
            </a:tbl>
          </a:graphicData>
        </a:graphic>
      </p:graphicFrame>
      <p:sp>
        <p:nvSpPr>
          <p:cNvPr id="58" name="テキスト ボックス 57">
            <a:extLst>
              <a:ext uri="{FF2B5EF4-FFF2-40B4-BE49-F238E27FC236}">
                <a16:creationId xmlns:a16="http://schemas.microsoft.com/office/drawing/2014/main" id="{D362B473-B7F7-4256-A279-B3D8E1DF9724}"/>
              </a:ext>
            </a:extLst>
          </p:cNvPr>
          <p:cNvSpPr txBox="1"/>
          <p:nvPr/>
        </p:nvSpPr>
        <p:spPr>
          <a:xfrm>
            <a:off x="8332667" y="9538563"/>
            <a:ext cx="6305893"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申請書類提出後、本会職員による現地確認を行う場合があります。					　</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申請団体に企画内容について説明いただく場合があります。						</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月に実施する審査委員会においてプレゼンテーション審査の上、助成事業を決定します。</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（プレゼンテーション審査の日程については、申請団体へ後日お伝えをします。）</a:t>
            </a:r>
          </a:p>
        </p:txBody>
      </p:sp>
    </p:spTree>
    <p:extLst>
      <p:ext uri="{BB962C8B-B14F-4D97-AF65-F5344CB8AC3E}">
        <p14:creationId xmlns:p14="http://schemas.microsoft.com/office/powerpoint/2010/main" val="4678026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1193</TotalTime>
  <Words>1762</Words>
  <Application>Microsoft Office PowerPoint</Application>
  <PresentationFormat>ユーザー設定</PresentationFormat>
  <Paragraphs>178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biztel</dc:creator>
  <cp:lastModifiedBy>事業5</cp:lastModifiedBy>
  <cp:revision>91</cp:revision>
  <cp:lastPrinted>2023-03-03T06:57:01Z</cp:lastPrinted>
  <dcterms:created xsi:type="dcterms:W3CDTF">2017-07-31T10:46:25Z</dcterms:created>
  <dcterms:modified xsi:type="dcterms:W3CDTF">2023-03-08T01:00:04Z</dcterms:modified>
</cp:coreProperties>
</file>